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1" r:id="rId3"/>
    <p:sldId id="284" r:id="rId4"/>
    <p:sldId id="283" r:id="rId5"/>
    <p:sldId id="279" r:id="rId6"/>
    <p:sldId id="269" r:id="rId7"/>
    <p:sldId id="262" r:id="rId8"/>
    <p:sldId id="275" r:id="rId9"/>
    <p:sldId id="263" r:id="rId10"/>
    <p:sldId id="264" r:id="rId11"/>
    <p:sldId id="265" r:id="rId12"/>
    <p:sldId id="280" r:id="rId13"/>
    <p:sldId id="277" r:id="rId14"/>
    <p:sldId id="260" r:id="rId15"/>
    <p:sldId id="27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" initials="I" lastIdx="1" clrIdx="0">
    <p:extLst>
      <p:ext uri="{19B8F6BF-5375-455C-9EA6-DF929625EA0E}">
        <p15:presenceInfo xmlns:p15="http://schemas.microsoft.com/office/powerpoint/2012/main" userId="I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0580" autoAdjust="0"/>
  </p:normalViewPr>
  <p:slideViewPr>
    <p:cSldViewPr snapToGrid="0">
      <p:cViewPr varScale="1">
        <p:scale>
          <a:sx n="70" d="100"/>
          <a:sy n="70" d="100"/>
        </p:scale>
        <p:origin x="46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5:20:24.5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0 434 24575,'1'-17'0,"1"-1"0,0 1 0,2 0 0,0 0 0,0 0 0,10-20 0,47-96 0,-50 111 0,-8 18 0,5-15 0,2 0 0,0 1 0,1 0 0,1 1 0,23-26 0,-35 43 0,0 0 0,0 0 0,0 0 0,0 0 0,0 0 0,0 0 0,0 0 0,0 1 0,0-1 0,0 0 0,0 0 0,0 0 0,0 0 0,0 0 0,0 0 0,0 0 0,0 0 0,0 0 0,0 0 0,1 0 0,-1 1 0,0-1 0,0 0 0,0 0 0,0 0 0,0 0 0,0 0 0,0 0 0,0 0 0,0 0 0,0 0 0,0 0 0,0 0 0,0 0 0,1 0 0,-1 0 0,0 0 0,0 0 0,0 0 0,0 0 0,0 0 0,0 0 0,0 0 0,0 0 0,0 0 0,0 0 0,1 0 0,-1 0 0,0 0 0,0 0 0,-6 15 0,-11 19 0,6-18-1365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5:20:59.0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100 430 24575,'0'-6'0,"0"-17"0,-7-24 0,-16-39 0,-4-12 0,3 5 0,5 17-8191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5:20:34.5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455 2502 24575,'-1'11'0,"0"1"0,0 0 0,-1 0 0,0-1 0,-1 1 0,-1-1 0,0 0 0,-10 20 0,-3 0 0,-35 46 0,-12 21 0,54-77 0,1 1 0,1 0 0,-9 45 0,10-40 0,0 1 0,-12 27 0,-25 28 0,35-69 0,0 1 0,1 0 0,0 1 0,1-1 0,1 2 0,1-1 0,0 1 0,1-1 0,1 1 0,-2 18 0,6-33 0,-1-1 0,0 0 0,0 0 0,0 0 0,0 1 0,0-1 0,0 0 0,0 1 0,0-1 0,0 0 0,-1 0 0,1 0 0,0 1 0,-1-1 0,1 0 0,-1 0 0,0 0 0,1 0 0,-2 2 0,1-3 0,0-1 0,0 1 0,1 0 0,-1-1 0,0 1 0,1-1 0,-1 1 0,0-1 0,1 1 0,-1-1 0,0 0 0,1 1 0,-1-1 0,1 0 0,-1 1 0,1-1 0,-1 0 0,1 0 0,0 1 0,-1-2 0,-22-52 0,17 35 0,0-1 0,2 1 0,0-1 0,1 0 0,1 0 0,1-31 0,4 17 0,1 0 0,16-66 0,-17 83 0,-1 0 0,-1 0 0,0 0 0,-2 0 0,0 0 0,0 0 0,-2 0 0,-9-32 0,6 24 0,1 0 0,2 0 0,-1-26 0,3 39 0,-1 1 0,1-1 0,-2 1 0,-6-21 0,-6-32 0,15 61 0,0 0 0,0 0 0,1 0 0,-1 0 0,1 0 0,-1 0 0,1 0 0,0 1 0,0-1 0,0 0 0,0 0 0,1 1 0,-1-1 0,1 1 0,0-1 0,-1 1 0,1 0 0,0-1 0,1 1 0,-1 0 0,0 0 0,0 1 0,6-4 0,5-3 0,1 1 0,0 1 0,23-8 0,-6 2 0,35-15 0,-1-4 0,108-68 0,-164 91 0,0 0 0,0-1 0,-1 0 0,0 0 0,0-1 0,9-16 0,-11 15 0,1 2 0,0-1 0,0 1 0,1 0 0,0 0 0,18-14 0,188-111 0,-137 90 0,-2-3 0,136-114 0,-163 112 0,-2-3 0,-2-1 0,-2-3 0,50-89 0,-67 102 0,2 1 0,2 1 0,2 1 0,1 2 0,2 1 0,2 1 0,1 3 0,83-59 0,451-208 0,-544 288 0,175-87 0,162-74 0,-119 79 0,77-36 0,-71-2 0,-250 131 0,0 1 0,1-1 0,-1 0 0,1 0 0,-1 1 0,1-1 0,-1 0 0,1 1 0,-1 0 0,1-1 0,-1 1 0,1 0 0,0 0 0,-1 0 0,1 0 0,-1 0 0,1 0 0,0 0 0,-1 0 0,3 1 0,-4 0 0,0 0 0,1 0 0,-1 0 0,0 0 0,1-1 0,-1 1 0,0 0 0,0 0 0,0 0 0,0 0 0,0 0 0,0 0 0,0 0 0,0 0 0,0 0 0,0 0 0,0 0 0,-1 0 0,1 0 0,0-1 0,-1 1 0,1 0 0,-2 1 0,-38 65 0,37-62 0,-25 36 0,-2-2 0,-2 0 0,-2-2 0,-66 56 0,-105 42 0,180-120 0,-16 7 0,0-2 0,-2-1 0,-53 15 0,-137 29 0,-832 178 0,946-210 0,1 5 0,-187 86 0,245-97 0,-69 23 0,88-34 0,0 0 0,0 3 0,2 2 0,0 1 0,-40 28 0,76-45 0,-1 0 0,1 0 0,0 1 0,0-1 0,0 1 0,1 0 0,-1-1 0,1 1 0,0 0 0,0 0 0,0 1 0,0-1 0,1 0 0,0 1 0,0-1 0,0 1 0,0 7 0,1-9 0,-1 0 0,2 0 0,-1 0 0,0 0 0,1 0 0,-1 0 0,1 0 0,0 0 0,0 0 0,0 0 0,0 0 0,1-1 0,-1 1 0,1 0 0,0-1 0,0 1 0,-1-1 0,2 0 0,-1 1 0,0-1 0,0 0 0,1 0 0,-1-1 0,1 1 0,-1 0 0,5 1 0,18 7 0,0-2 0,0 0 0,1-2 0,42 6 0,105 0 0,-165-12 0,36 0 0,0-1 0,1-3 0,-2-1 0,1-2 0,-1-2 0,49-17 0,-28 2 0,0-2 0,-2-3 0,70-45 0,427-239 0,-415 252 0,250-70 0,-76 30 0,-287 88 0,-22 9 0,0 0 0,0 0 0,0 1 0,0 0 0,0 1 0,13-2 0,-21 5 0,-1-1 0,1 1 0,0-1 0,0 1 0,0-1 0,-1 1 0,1 0 0,0 0 0,0-1 0,-1 1 0,1 0 0,-1 0 0,1 0 0,-1 0 0,1 0 0,-1 0 0,0 0 0,1 0 0,-1 0 0,0 0 0,0 0 0,1 0 0,-1 0 0,0 0 0,0 0 0,0 0 0,0 0 0,-1 0 0,1 0 0,0 0 0,0 0 0,-1 0 0,0 1 0,-7 38 0,1-23 0,-1 1 0,0-1 0,-2 0 0,0-1 0,0 0 0,-2 0 0,0-1 0,-1-1 0,0 0 0,-1-1 0,0 0 0,-1-1 0,-20 11 0,-26 15 0,-3-2 0,-76 30 0,89-43 0,-69 32 0,-152 96 0,176-93 0,-3-4 0,-2-5 0,-111 38 0,-329 87 0,444-146 0,49-13 0,1 1 0,0 3 0,2 2 0,-56 33 0,-85 54 0,-52 32 0,137-82 0,65-39 0,1 1 0,-38 29 0,73-49 0,1 0 0,-1 0 0,0 0 0,0 0 0,0 0 0,0 0 0,0 0 0,0 0 0,0 0 0,0 0 0,1 0 0,-1 0 0,0 0 0,0 0 0,0 0 0,0 0 0,0 0 0,0 0 0,0 0 0,0 1 0,0-1 0,1 0 0,-1 0 0,0 0 0,0 0 0,0 0 0,0 0 0,0 0 0,0 0 0,0 0 0,0 0 0,0 1 0,0-1 0,0 0 0,0 0 0,0 0 0,0 0 0,0 0 0,0 0 0,0 0 0,0 0 0,0 1 0,0-1 0,0 0 0,0 0 0,0 0 0,0 0 0,0 0 0,0 0 0,0 0 0,0 1 0,21-5 0,31-11 0,879-284 0,-924 297 0,118-29 0,-2-5 0,202-88 0,-6-47 0,61-30 0,-8-4 0,-232 123 0,-94 50 0,-33 22 0,1 1 0,25-13 0,-38 21 0,-1 1 0,0 0 0,0 0 0,1 0 0,-1 0 0,0 0 0,1-1 0,-1 1 0,0 0 0,1 0 0,-1 0 0,0 0 0,0 0 0,1 0 0,-1 0 0,0 0 0,1 0 0,-1 0 0,0 1 0,1-1 0,-1 0 0,0 0 0,0 0 0,1 0 0,-1 0 0,0 0 0,1 1 0,-1-1 0,0 0 0,0 0 0,0 0 0,1 1 0,-1-1 0,0 0 0,0 0 0,0 1 0,1-1 0,-1 0 0,0 0 0,0 1 0,0-1 0,0 0 0,0 1 0,1 20 0,-8 17 0,-4-5 0,-2 0 0,-1-1 0,-1-1 0,-2 0 0,-1-2 0,-2 0 0,-31 38 0,12-24 0,-2-2 0,-1-1 0,-79 55 0,75-61 0,-2 1 0,-1-1 0,-56 27 0,-217 112 0,301-161 0,-438 260 0,357-211 0,46-30 0,-88 67 0,122-81 0,14-12 0,0 1 0,1 0 0,-1 1 0,1-1 0,-11 16 0,16-20 0,1 0 0,0 0 0,0 0 0,0 0 0,0 1 0,1-1 0,-1 0 0,1 0 0,-1 1 0,1-1 0,0 0 0,-1 1 0,1-1 0,1 0 0,-1 1 0,0-1 0,0 1 0,1-1 0,0 0 0,-1 0 0,1 1 0,0-1 0,0 0 0,0 0 0,0 0 0,1 0 0,-1 0 0,0 0 0,3 2 0,4 6 0,-3-3 0,0 0 0,1 0 0,0 0 0,0-1 0,11 8 0,-14-12 0,0 0 0,1-1 0,-1 1 0,0-1 0,1 0 0,0 0 0,-1 0 0,1 0 0,0 0 0,-1-1 0,1 0 0,0 0 0,0 0 0,-1 0 0,1-1 0,4 0 0,20-3 0,0-1 0,-1-1 0,0-2 0,0 0 0,29-15 0,-10-2 0,-2-3 0,47-36 0,-62 42 0,9-7 0,-1-2 0,45-49 0,-60 59 0,1 2 0,1 1 0,1 1 0,0 1 0,51-24 0,-38 21 0,68-47 0,-48 2 0,57-29 0,9-10 0,-78 67 0,57-33 0,-56 40 0,61-51 0,-77 54 0,-18 16 0,-1-1 0,0 0 0,0 0 0,10-14 0,-22 25-31,0-1-1,1 1 0,-1 0 0,0-1 1,1 1-1,-1 0 0,0-1 0,0 1 0,1 0 1,-1-1-1,0 1 0,0-1 0,0 1 1,0 0-1,1-1 0,-1 1 0,0-1 1,0 1-1,0-1 0,0 1 0,0 0 1,0-1-1,0 1 0,0-1 0,0 1 1,0-1-1,0 1 0,0-1 0,-1 1 1,1 0-1,0-1 0,0 1 0,0-1 1,-1 1-1,1 0 0,0-1 0,0 1 1,-1 0-1,1-1 0,0 1 0,-1 0 1,0-1-1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5:20:39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0 651 24575,'1'-4'0,"1"1"0,-1 0 0,1-1 0,0 1 0,0 0 0,0 0 0,1 0 0,-1 0 0,1 0 0,-1 1 0,1-1 0,0 1 0,0 0 0,0-1 0,0 1 0,0 1 0,7-4 0,13-11 0,138-142 0,-150 149 0,-1 1 0,2 0 0,-1 1 0,1 0 0,18-7 0,17-11 0,-1-1 0,-30 18 0,-1-1 0,0 0 0,0-1 0,-1-1 0,15-14 0,28-34 0,93-130 0,-178 225 0,-54 55 0,59-67 0,-110 98 0,118-110 0,-148 116 0,126-98 0,19-18 0,2 1 0,0 1 0,0 0 0,1 1 0,1 0 0,1 1 0,0 1 0,-17 28 0,7-10-1365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5:20:42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679 298 24575,'-7'-2'0,"0"0"0,0 0 0,0-1 0,0 0 0,0-1 0,1 1 0,-1-1 0,1 0 0,0-1 0,0 0 0,-10-10 0,-12-8 0,-98-57 0,117 74 0,1 1 0,-1 1 0,0-1 0,0 1 0,-1 1 0,1 0 0,-1 0 0,0 1 0,0 0 0,1 0 0,-1 1 0,-14 1 0,-15 0 0,11 1 0,0-2 0,1 0 0,-33-7 0,53 7 0,-1-1 0,1 0 0,0 0 0,0-1 0,1 0 0,-1 0 0,0 0 0,1-1 0,0 0 0,0 0 0,0-1 0,0 0 0,1 0 0,0 0 0,0-1 0,-8-10 0,13 15 0,-1 1 0,1 0 0,0-1 0,-1 1 0,1-1 0,0 1 0,0-1 0,-1 1 0,1-1 0,0 1 0,0 0 0,0-1 0,0 1 0,-1-1 0,1 1 0,0-1 0,0 1 0,0-1 0,0 0 0,0 1 0,0-1 0,0 1 0,1-1 0,-1 1 0,0-1 0,0 1 0,0-1 0,0 1 0,1 0 0,-1-1 0,0 1 0,0-1 0,1 0 0,17-2 0,-13 3 0,-1 0 0,1 1 0,-1 0 0,1 0 0,-1 0 0,0 0 0,7 4 0,18 12 0,2 0 0,-1-2 0,2-2 0,54 17 0,140 18 0,-43-28-1365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5:20:43.5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24575,'14'2'0,"0"0"0,0 1 0,0 0 0,-1 2 0,1-1 0,-1 1 0,0 1 0,13 8 0,34 14 0,-26-14 0,57 34 0,-69-34 0,0-1 0,1-2 0,0 0 0,1-2 0,38 11 0,-48-16-1365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5:20:45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723 260 24575,'-11'-1'0,"-1"-1"0,0 0 0,0-1 0,1 0 0,-1-1 0,-16-7 0,14 5 0,-1 0 0,0 2 0,-19-5 0,24 8 0,1-2 0,0 1 0,-1-1 0,1-1 0,0 0 0,1 0 0,-1 0 0,1-1 0,0-1 0,-14-11 0,2 2 0,7 7 0,-1 0 0,-1 1 0,1 0 0,-1 1 0,0 1 0,-1 0 0,1 1 0,-1 1 0,0 0 0,0 1 0,-23 0 0,26 0 17,-1-1 0,1 0-1,-1-1 1,1-1 0,0 0-1,1 0 1,-17-11 0,13 8-392,0 0 0,-1 1 1,-24-8-1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5:20:48.1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24575,'2'3'0,"0"-1"0,0 0 0,0 0 0,0 0 0,0 0 0,0 0 0,1-1 0,-1 1 0,0-1 0,1 1 0,-1-1 0,1 0 0,5 2 0,3 2 0,-10-4 0,40 23 0,57 26 0,-74-39 0,0-2 0,1-1 0,0-1 0,0-1 0,1-1 0,0-1 0,0-2 0,31 0 0,58 2 0,-103-3 0,0 1 0,-1 1 0,1 0 0,-1 0 0,0 1 0,0 0 0,18 10 0,-18-9 0,0 0 0,0-1 0,0-1 0,0 0 0,1 0 0,-1-1 0,17 1 0,37 8 0,-26-2 0,-30-8 0,0 1 0,0 1 0,1-1 0,-1 1 0,16 8 0,-5-2 0,0 0 0,1-2 0,0-1 0,0 0 0,0-2 0,1 0 0,30 1 0,123-5 0,-169 2 0,-1-1 0,0 1 0,0 0 0,0 1 0,0-1 0,0 1 0,0 0 0,-1 0 0,1 0 0,-1 1 0,0 0 0,0 0 0,5 6 0,-11-8-76,-7-6 266,-8-6-1669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5:20:50.3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1533 319 24575,'-15'-1'0,"1"0"0,-1-1 0,1 0 0,-1-1 0,1-1 0,-17-7 0,17 7 0,-1 0 0,0 1 0,-1 1 0,1 0 0,-1 1 0,-24 1 0,24 1 0,1-1 0,0 0 0,-1-2 0,1 1 0,0-2 0,-16-4 0,19 3 0,-40-15 0,-1 2 0,-95-16 0,93 17 0,46 12 0,0 1 0,0 0 0,-1 0 0,-13-1 0,-73 4 0,64 1 0,-63-4 0,87 2 0,0-1 0,0 1 0,0-1 0,0-1 0,0 1 0,1-1 0,-1-1 0,1 1 0,0-1 0,0-1 0,0 1 0,-9-9 0,0 1 0,0 2 0,0-1 0,-1 2 0,0 0 0,-30-10 0,35 14 0,-9-2 20,0 0 0,0 1-1,-1 2 1,0 0 0,-22-1-1,-112 2-1443,153 3 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1T15:20:55.1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859AD-EB82-40C1-8E24-50FFBBBF1500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D4E07-5FE7-4FD1-B51C-A2A4FAB784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27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мобильных робототехнических платформ высокой проходимости является актуальной задачей современной робототехники.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941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Концепция проекта состоит в создании малогабаритной, мобильной платформы, конструкционно похожей на платформу опорного проекта –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RHex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 имеющей возможность участвовать в соревнованиях Кубок РТК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450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Манипулятор робота состоит из управляющего блока моторов, и состоящего из множества сегментов звена.</a:t>
            </a:r>
          </a:p>
          <a:p>
            <a:r>
              <a:rPr lang="ru-RU" dirty="0"/>
              <a:t>Данная конструкция позволяет роботу не теряя симметричности сохранять возможность взаимодействовать с окружающей обстановкой.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523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Манипулятор робота состоит из управляющего блока моторов, и состоящего из множества сегментов звена.</a:t>
            </a:r>
          </a:p>
          <a:p>
            <a:r>
              <a:rPr lang="ru-RU" dirty="0"/>
              <a:t>Данная конструкция позволяет роботу не теряя симметричности сохранять возможность взаимодействовать с окружающей обстановкой.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373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Креативность робота заключается в конструкции его "лапок".</a:t>
            </a:r>
          </a:p>
          <a:p>
            <a:r>
              <a:rPr lang="ru-RU" dirty="0"/>
              <a:t>Они выполнены из композитного материала, внутри которого вставлены металлические линейки.</a:t>
            </a:r>
          </a:p>
          <a:p>
            <a:r>
              <a:rPr lang="ru-RU" dirty="0"/>
              <a:t>Данная конструкция, при относительно небольшой массе лап, сохранять достаточную прочность, чтобы не сломаться под воздействием нагрузок.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648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процессе проектирования было создано 1 прототипа1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830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движения робота, лапки объединены в два «трипода».</a:t>
            </a:r>
          </a:p>
          <a:p>
            <a:r>
              <a:rPr lang="ru-RU" b="0" i="0" dirty="0">
                <a:effectLst/>
                <a:latin typeface="Noto Serif" panose="020B0604020202020204" pitchFamily="18" charset="0"/>
              </a:rPr>
              <a:t>Лапки внутри одного трипода синхронизированы и отрабатывают заранее заданный профиль движения.</a:t>
            </a:r>
          </a:p>
          <a:p>
            <a:r>
              <a:rPr lang="ru-RU" b="0" i="0" dirty="0">
                <a:effectLst/>
                <a:latin typeface="Noto Serif" panose="02020600060500020200" pitchFamily="18" charset="0"/>
              </a:rPr>
              <a:t>Профиль движения левого и правого трипода отличаются по фазе на 180</a:t>
            </a:r>
            <a:r>
              <a:rPr lang="ru-RU" b="0" i="0" baseline="30000" dirty="0">
                <a:effectLst/>
                <a:latin typeface="Noto Serif" panose="02020600060500020200" pitchFamily="18" charset="0"/>
              </a:rPr>
              <a:t>o</a:t>
            </a:r>
            <a:r>
              <a:rPr lang="ru-RU" b="0" i="0" dirty="0">
                <a:effectLst/>
                <a:latin typeface="Noto Serif" panose="02020600060500020200" pitchFamily="18" charset="0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410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движения робота, лапки объединены в два «трипода».</a:t>
            </a:r>
          </a:p>
          <a:p>
            <a:r>
              <a:rPr lang="ru-RU" b="0" i="0" dirty="0">
                <a:effectLst/>
                <a:latin typeface="Noto Serif" panose="020B0604020202020204" pitchFamily="18" charset="0"/>
              </a:rPr>
              <a:t>Лапки внутри одного трипода синхронизированы и отрабатывают заранее заданный профиль движения.</a:t>
            </a:r>
          </a:p>
          <a:p>
            <a:r>
              <a:rPr lang="ru-RU" b="0" i="0" dirty="0">
                <a:effectLst/>
                <a:latin typeface="Noto Serif" panose="02020600060500020200" pitchFamily="18" charset="0"/>
              </a:rPr>
              <a:t>Профиль движения левого и правого трипода отличаются по фазе на 180</a:t>
            </a:r>
            <a:r>
              <a:rPr lang="ru-RU" b="0" i="0" baseline="30000" dirty="0">
                <a:effectLst/>
                <a:latin typeface="Noto Serif" panose="02020600060500020200" pitchFamily="18" charset="0"/>
              </a:rPr>
              <a:t>o</a:t>
            </a:r>
            <a:r>
              <a:rPr lang="ru-RU" b="0" i="0" dirty="0">
                <a:effectLst/>
                <a:latin typeface="Noto Serif" panose="02020600060500020200" pitchFamily="18" charset="0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42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F3C33-AA8D-4A70-B0A0-ABF4A22A2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52C482-4822-4FDA-8084-0B80A139C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D248FB-02AA-4D98-AEEB-86BEBC80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7C8174-1A9D-434E-9D13-629C8C1F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B99C90-749D-4349-8E39-4BC53B8A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59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254E3-2C85-448B-A674-5AA1B7F7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0ACC5C-0B4A-40FA-966F-B7476E322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C89302-FE0C-4FB6-AB41-10816929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D21546-B8DC-454D-93D1-2F0012F8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9E9A93-F8BB-4753-9766-5B95D9BB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2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1605AE-C87B-4C61-84F8-08C5E873D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4870B8-64E6-4283-B62C-68BD58EEF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A15703-0FFD-4043-A3CB-DB902233D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22E354-4E77-464B-97FC-14809B7D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C38E44-21E7-4746-8052-FAFB9E74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78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26A4C-F797-4C65-8A4F-1FE67D3D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73440-E497-49A4-99AB-0A2B0D3E3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B5F8C4-CFAA-4375-A638-DAD80D55B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3E9E53-2236-40BE-A723-8120399E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048EDD-18F6-44CD-BB42-2F8DD141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00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500C89-26CA-406C-BE30-58CFB64C3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E890CB-E81D-4F5E-B399-08D8B4FF7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F9480F-7D05-420D-9FCE-30A336DB7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29B362-98B1-4C5F-B343-1A58F3CA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10DB46-26D2-4933-A6B2-D8ABAA87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75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57E40-B7DD-47E0-8491-C0A55F81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F5C8C8-A732-458B-9280-82AD450E9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23C0F6-9295-4012-BB3D-5FEBC498A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972D57-A590-4167-B7A9-46BE805A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04011E-2A15-40BD-AA0E-4BCC4077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2E550A-E0FA-4AAF-9FFA-5B8E042D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95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170AF2-AA22-40E3-B8C8-F2205E59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693B18-7284-4CBB-A91D-F1B88C101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82905B-25BE-41DA-B8E3-865AEED35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50B44D-8333-4E20-BDE6-AEBFCDF45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DCFE23B-9DAC-4266-8791-DE345BD95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0591CC-C01C-4369-9823-5C06C9D9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BAB07E-92E3-4C4B-BB5A-B1617EBA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3AD668-8515-49C8-B966-B794A751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28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F1ACF-4309-4007-A276-B47F7984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645F63-C3B3-4317-ABCD-7128B6FD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E01E43-3CA4-41BE-9AFF-7BF1A8B7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6F15EB-DF82-4F09-B589-28B46710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116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9FE0360-1240-4EC9-8980-04C2A76FE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A0481E6-484B-42B1-B0CE-D38E29BD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231D15-2A5C-4D0B-AF0B-0D72C0DD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65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85DC7D-A013-4853-9E5A-AB9EB4ED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43B7E1-8CD3-411F-AC37-1893BA971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0CD495-18CF-4C73-97DF-3182D218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948544-2079-46E7-B6E8-441C51BB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6A5047-508A-46B8-B9FC-F2D6956A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4C3914-2A9B-4403-8A7E-C10F09A2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96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6B265-4C84-422E-BE28-A8C7D532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EA68E6E-9DF4-4100-A69D-D8A77E10F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CA9BBA-6E01-410E-AC34-0E8DC7622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C2DC1E-A2D1-4C35-AC95-7CC3C67B4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BB81A1-C62D-43BA-BD0B-4825C531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865D86-DBAE-425F-8DC6-C58695FF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33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</a:blip>
          <a:srcRect/>
          <a:tile tx="285750" ty="-57150" sx="50000" sy="50000" flip="none" algn="b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4BDCE-4372-4F63-86A0-08DFFB85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B925C9-5F15-48A6-9EFC-04ACF47D2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77D5A0-116D-490B-9A14-56A726B17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D111-8BC3-4ADC-895C-00E6F2383803}" type="datetimeFigureOut">
              <a:rPr lang="ru-RU" smtClean="0"/>
              <a:t>15.02.2025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AD5958-A15B-4DE4-AAA5-DE2BBEE52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A7A976-FB6A-4BBC-9106-DA8B457C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50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microsoft.com/office/2007/relationships/hdphoto" Target="../media/hdphoto1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40.png"/><Relationship Id="rId14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6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microsoft.com/office/2007/relationships/hdphoto" Target="../media/hdphoto15.wdp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0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" Type="http://schemas.openxmlformats.org/officeDocument/2006/relationships/image" Target="../media/image17.png"/><Relationship Id="rId21" Type="http://schemas.openxmlformats.org/officeDocument/2006/relationships/image" Target="../media/image24.png"/><Relationship Id="rId7" Type="http://schemas.microsoft.com/office/2007/relationships/hdphoto" Target="../media/hdphoto6.wdp"/><Relationship Id="rId12" Type="http://schemas.openxmlformats.org/officeDocument/2006/relationships/customXml" Target="../ink/ink3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90.png"/><Relationship Id="rId24" Type="http://schemas.openxmlformats.org/officeDocument/2006/relationships/customXml" Target="../ink/ink9.xml"/><Relationship Id="rId5" Type="http://schemas.microsoft.com/office/2007/relationships/hdphoto" Target="../media/hdphoto5.wdp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customXml" Target="../ink/ink2.xml"/><Relationship Id="rId19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180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7.wdp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19722-9E55-4B8C-B24E-971865786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rgbClr val="000000"/>
                </a:solidFill>
              </a:rPr>
              <a:t>ПРОЕКТ</a:t>
            </a:r>
            <a:br>
              <a:rPr lang="en-US" sz="4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4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РОБОТ</a:t>
            </a:r>
            <a:r>
              <a:rPr lang="ru-RU" sz="4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ЛАПЧИК</a:t>
            </a:r>
            <a:endParaRPr lang="ru-RU" sz="40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0F132A-2F96-49A8-BDE9-183618F11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763" y="5173261"/>
            <a:ext cx="9144000" cy="944204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ru-RU" b="1" dirty="0">
                <a:latin typeface="+mj-lt"/>
                <a:cs typeface="Times New Roman" panose="02020603050405020304" pitchFamily="18" charset="0"/>
              </a:rPr>
              <a:t>Автор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+mj-lt"/>
                <a:cs typeface="Times New Roman" panose="02020603050405020304" pitchFamily="18" charset="0"/>
              </a:rPr>
              <a:t>Расстриженков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 Иван</a:t>
            </a:r>
          </a:p>
          <a:p>
            <a:pPr algn="r"/>
            <a:r>
              <a:rPr lang="ru-RU" b="1" dirty="0">
                <a:latin typeface="+mj-lt"/>
                <a:cs typeface="Times New Roman" panose="02020603050405020304" pitchFamily="18" charset="0"/>
              </a:rPr>
              <a:t>Руководители: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 Мерзлякова Юлия Игоревна,</a:t>
            </a:r>
          </a:p>
          <a:p>
            <a:pPr algn="r"/>
            <a:r>
              <a:rPr lang="ru-RU" dirty="0" err="1">
                <a:latin typeface="+mj-lt"/>
                <a:cs typeface="Times New Roman" panose="02020603050405020304" pitchFamily="18" charset="0"/>
              </a:rPr>
              <a:t>Ярмолинский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 Арсений Маркович</a:t>
            </a:r>
          </a:p>
        </p:txBody>
      </p:sp>
    </p:spTree>
    <p:extLst>
      <p:ext uri="{BB962C8B-B14F-4D97-AF65-F5344CB8AC3E}">
        <p14:creationId xmlns:p14="http://schemas.microsoft.com/office/powerpoint/2010/main" val="3076694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B89345-80C5-42B7-B7E0-6CB03034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917" b="85417" l="11719" r="91875">
                        <a14:foregroundMark x1="21563" y1="48889" x2="16328" y2="55833"/>
                        <a14:foregroundMark x1="16328" y1="55833" x2="15703" y2="65556"/>
                        <a14:foregroundMark x1="15391" y1="68333" x2="24063" y2="75417"/>
                        <a14:foregroundMark x1="18984" y1="75000" x2="24609" y2="77778"/>
                        <a14:foregroundMark x1="24922" y1="79444" x2="29219" y2="78333"/>
                        <a14:foregroundMark x1="29219" y1="78333" x2="29688" y2="77917"/>
                        <a14:foregroundMark x1="21016" y1="78333" x2="23125" y2="78750"/>
                        <a14:foregroundMark x1="22188" y1="79583" x2="24922" y2="79583"/>
                        <a14:foregroundMark x1="23125" y1="80417" x2="22583" y2="79898"/>
                        <a14:foregroundMark x1="23438" y1="80556" x2="20938" y2="77639"/>
                        <a14:foregroundMark x1="20858" y1="79118" x2="20284" y2="78438"/>
                        <a14:foregroundMark x1="21055" y1="79118" x2="19063" y2="76806"/>
                        <a14:foregroundMark x1="19063" y1="76806" x2="18984" y2="76806"/>
                        <a14:foregroundMark x1="45234" y1="63889" x2="44375" y2="70694"/>
                        <a14:foregroundMark x1="44375" y1="70694" x2="45313" y2="75000"/>
                        <a14:foregroundMark x1="45859" y1="77917" x2="47578" y2="78194"/>
                        <a14:foregroundMark x1="46875" y1="79583" x2="50234" y2="81667"/>
                        <a14:foregroundMark x1="48359" y1="80694" x2="52812" y2="83750"/>
                        <a14:foregroundMark x1="52812" y1="83750" x2="52812" y2="83750"/>
                        <a14:foregroundMark x1="55078" y1="79444" x2="50938" y2="79028"/>
                        <a14:foregroundMark x1="50000" y1="78472" x2="46563" y2="74583"/>
                        <a14:foregroundMark x1="46563" y1="74583" x2="45859" y2="72778"/>
                        <a14:foregroundMark x1="46484" y1="73889" x2="45313" y2="69306"/>
                        <a14:foregroundMark x1="73125" y1="74583" x2="71016" y2="72222"/>
                        <a14:foregroundMark x1="72109" y1="75000" x2="70313" y2="73750"/>
                        <a14:foregroundMark x1="68438" y1="71667" x2="66172" y2="60278"/>
                        <a14:foregroundMark x1="66172" y1="60278" x2="66172" y2="58333"/>
                        <a14:foregroundMark x1="56484" y1="56250" x2="55313" y2="56528"/>
                        <a14:foregroundMark x1="25078" y1="49583" x2="26953" y2="49583"/>
                        <a14:foregroundMark x1="14453" y1="38750" x2="14609" y2="47917"/>
                        <a14:foregroundMark x1="14609" y1="47917" x2="16484" y2="50694"/>
                        <a14:foregroundMark x1="14063" y1="37361" x2="11719" y2="44028"/>
                        <a14:foregroundMark x1="11719" y1="44028" x2="12109" y2="46667"/>
                        <a14:foregroundMark x1="84609" y1="39306" x2="85234" y2="45694"/>
                        <a14:foregroundMark x1="80391" y1="27083" x2="83438" y2="27639"/>
                        <a14:foregroundMark x1="85547" y1="37083" x2="89922" y2="38333"/>
                        <a14:foregroundMark x1="90078" y1="36528" x2="91563" y2="37778"/>
                        <a14:foregroundMark x1="90313" y1="36667" x2="86172" y2="33333"/>
                        <a14:foregroundMark x1="86172" y1="33333" x2="85625" y2="33333"/>
                        <a14:foregroundMark x1="87734" y1="35139" x2="91875" y2="37361"/>
                        <a14:foregroundMark x1="91875" y1="37361" x2="91875" y2="37639"/>
                        <a14:foregroundMark x1="91016" y1="37083" x2="88672" y2="34306"/>
                        <a14:foregroundMark x1="46016" y1="78194" x2="50859" y2="82639"/>
                        <a14:foregroundMark x1="50859" y1="82639" x2="56250" y2="83194"/>
                        <a14:foregroundMark x1="56250" y1="83194" x2="57109" y2="82778"/>
                        <a14:foregroundMark x1="45938" y1="80000" x2="51563" y2="85417"/>
                        <a14:foregroundMark x1="44922" y1="75000" x2="45234" y2="77083"/>
                        <a14:foregroundMark x1="22891" y1="15694" x2="31797" y2="14028"/>
                        <a14:foregroundMark x1="31797" y1="14028" x2="31953" y2="14028"/>
                        <a14:foregroundMark x1="56484" y1="16250" x2="57813" y2="14028"/>
                        <a14:foregroundMark x1="57500" y1="13472" x2="59141" y2="13472"/>
                        <a14:foregroundMark x1="86007" y1="33165" x2="88672" y2="34167"/>
                        <a14:foregroundMark x1="84609" y1="32639" x2="85961" y2="33147"/>
                        <a14:foregroundMark x1="88672" y1="34167" x2="89609" y2="35417"/>
                        <a14:foregroundMark x1="89375" y1="35556" x2="90313" y2="36528"/>
                        <a14:foregroundMark x1="18984" y1="13333" x2="22500" y2="12917"/>
                        <a14:foregroundMark x1="44766" y1="78472" x2="48984" y2="84861"/>
                        <a14:foregroundMark x1="66875" y1="70000" x2="70234" y2="74444"/>
                        <a14:foregroundMark x1="70234" y1="74444" x2="71016" y2="74861"/>
                        <a14:foregroundMark x1="61328" y1="54306" x2="58438" y2="54861"/>
                        <a14:foregroundMark x1="34922" y1="54861" x2="20938" y2="54028"/>
                        <a14:foregroundMark x1="22266" y1="55000" x2="20938" y2="55694"/>
                        <a14:foregroundMark x1="79922" y1="24583" x2="80234" y2="24583"/>
                        <a14:foregroundMark x1="79688" y1="24583" x2="79609" y2="24444"/>
                        <a14:foregroundMark x1="21797" y1="71250" x2="24297" y2="73750"/>
                        <a14:foregroundMark x1="23672" y1="73750" x2="26641" y2="74861"/>
                        <a14:foregroundMark x1="24922" y1="74028" x2="27266" y2="74306"/>
                        <a14:foregroundMark x1="26797" y1="74444" x2="29453" y2="72361"/>
                        <a14:foregroundMark x1="30078" y1="71528" x2="29453" y2="70972"/>
                        <a14:foregroundMark x1="26563" y1="72917" x2="23750" y2="71667"/>
                        <a14:foregroundMark x1="24375" y1="72361" x2="22813" y2="71250"/>
                        <a14:foregroundMark x1="23828" y1="80694" x2="26953" y2="80000"/>
                        <a14:foregroundMark x1="72031" y1="75417" x2="75000" y2="75000"/>
                        <a14:foregroundMark x1="72188" y1="52500" x2="74375" y2="52500"/>
                        <a14:foregroundMark x1="73203" y1="54167" x2="71406" y2="54028"/>
                        <a14:backgroundMark x1="86484" y1="31111" x2="89141" y2="27778"/>
                        <a14:backgroundMark x1="21875" y1="81111" x2="20547" y2="81111"/>
                        <a14:backgroundMark x1="20625" y1="80000" x2="20078" y2="78472"/>
                        <a14:backgroundMark x1="20234" y1="79028" x2="18828" y2="78889"/>
                        <a14:backgroundMark x1="64922" y1="58333" x2="64063" y2="57778"/>
                        <a14:backgroundMark x1="45547" y1="56528" x2="43828" y2="56528"/>
                        <a14:backgroundMark x1="47891" y1="85417" x2="46328" y2="86111"/>
                        <a14:backgroundMark x1="50938" y1="87222" x2="48750" y2="87222"/>
                        <a14:backgroundMark x1="23281" y1="82083" x2="20859" y2="81250"/>
                        <a14:backgroundMark x1="24438" y1="82444" x2="25156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79" t="9439" r="6660" b="11662"/>
          <a:stretch/>
        </p:blipFill>
        <p:spPr>
          <a:xfrm>
            <a:off x="5864198" y="995997"/>
            <a:ext cx="4926473" cy="2610297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62A1D6F-BE21-4CF1-A62E-81170A6A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982" y="216131"/>
            <a:ext cx="7448035" cy="804648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cs typeface="Arial" panose="020B0604020202020204" pitchFamily="34" charset="0"/>
              </a:rPr>
              <a:t>Модификация</a:t>
            </a:r>
          </a:p>
        </p:txBody>
      </p:sp>
      <p:sp>
        <p:nvSpPr>
          <p:cNvPr id="5" name="Стрелка: шеврон 4">
            <a:extLst>
              <a:ext uri="{FF2B5EF4-FFF2-40B4-BE49-F238E27FC236}">
                <a16:creationId xmlns:a16="http://schemas.microsoft.com/office/drawing/2014/main" id="{B639A93C-4F55-4500-92BD-8194466D1749}"/>
              </a:ext>
            </a:extLst>
          </p:cNvPr>
          <p:cNvSpPr>
            <a:spLocks noChangeAspect="1"/>
          </p:cNvSpPr>
          <p:nvPr/>
        </p:nvSpPr>
        <p:spPr>
          <a:xfrm>
            <a:off x="2830998" y="1037713"/>
            <a:ext cx="2869343" cy="2568582"/>
          </a:xfrm>
          <a:prstGeom prst="chevron">
            <a:avLst>
              <a:gd name="adj" fmla="val 38515"/>
            </a:avLst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Стрелка: пятиугольник 5">
            <a:extLst>
              <a:ext uri="{FF2B5EF4-FFF2-40B4-BE49-F238E27FC236}">
                <a16:creationId xmlns:a16="http://schemas.microsoft.com/office/drawing/2014/main" id="{4F25631A-38EF-4A31-8E9C-79DA103CB19F}"/>
              </a:ext>
            </a:extLst>
          </p:cNvPr>
          <p:cNvSpPr>
            <a:spLocks noChangeAspect="1"/>
          </p:cNvSpPr>
          <p:nvPr/>
        </p:nvSpPr>
        <p:spPr>
          <a:xfrm>
            <a:off x="1330401" y="1037714"/>
            <a:ext cx="2482465" cy="2568582"/>
          </a:xfrm>
          <a:prstGeom prst="homePlate">
            <a:avLst>
              <a:gd name="adj" fmla="val 40101"/>
            </a:avLst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137FB2-3ADE-4FFC-A94D-721646BC4D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16" b="82472" l="11366" r="75514">
                        <a14:foregroundMark x1="53083" y1="77383" x2="57044" y2="74717"/>
                        <a14:foregroundMark x1="57527" y1="74717" x2="65689" y2="68134"/>
                        <a14:foregroundMark x1="65689" y1="68134" x2="67896" y2="62520"/>
                        <a14:foregroundMark x1="67654" y1="62520" x2="69619" y2="57593"/>
                        <a14:foregroundMark x1="70617" y1="57593" x2="75544" y2="57916"/>
                        <a14:foregroundMark x1="59764" y1="72092" x2="55562" y2="75727"/>
                        <a14:foregroundMark x1="65931" y1="65832" x2="62727" y2="69467"/>
                        <a14:foregroundMark x1="52600" y1="78029" x2="64208" y2="64822"/>
                        <a14:foregroundMark x1="66929" y1="64499" x2="70133" y2="60541"/>
                        <a14:foregroundMark x1="67412" y1="62197" x2="62848" y2="70436"/>
                        <a14:foregroundMark x1="62848" y1="70436" x2="60490" y2="71769"/>
                        <a14:foregroundMark x1="31862" y1="81664" x2="25665" y2="78352"/>
                        <a14:foregroundMark x1="12848" y1="51656" x2="13331" y2="52948"/>
                        <a14:foregroundMark x1="11608" y1="48667" x2="11366" y2="51656"/>
                        <a14:foregroundMark x1="49879" y1="68134" x2="54807" y2="64176"/>
                        <a14:foregroundMark x1="61487" y1="59572" x2="63452" y2="52625"/>
                        <a14:backgroundMark x1="53325" y1="77060" x2="55345" y2="75437"/>
                        <a14:backgroundMark x1="64425" y1="68741" x2="64933" y2="684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61" t="22046" r="20246" b="10751"/>
          <a:stretch/>
        </p:blipFill>
        <p:spPr>
          <a:xfrm rot="16200000" flipH="1">
            <a:off x="2885729" y="1438345"/>
            <a:ext cx="2610296" cy="180903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1547B36-6DD7-43DE-847D-725CAA54A4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14455" y1="27152" x2="38697" y2="30384"/>
                        <a14:backgroundMark x1="21667" y1="26424" x2="29152" y2="16081"/>
                        <a14:backgroundMark x1="29152" y1="16081" x2="40727" y2="8162"/>
                        <a14:backgroundMark x1="57788" y1="17535" x2="79061" y2="14061"/>
                        <a14:backgroundMark x1="77606" y1="15071" x2="71121" y2="20000"/>
                        <a14:backgroundMark x1="75000" y1="22949" x2="81121" y2="25414"/>
                        <a14:backgroundMark x1="65939" y1="23960" x2="61303" y2="23475"/>
                        <a14:backgroundMark x1="60727" y1="23475" x2="54273" y2="22949"/>
                        <a14:backgroundMark x1="51485" y1="24687" x2="40727" y2="25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05" t="24444" r="28704" b="21975"/>
          <a:stretch/>
        </p:blipFill>
        <p:spPr>
          <a:xfrm>
            <a:off x="1350669" y="1430129"/>
            <a:ext cx="2060798" cy="223873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6DB0E8-C9EA-44CC-95EE-2B2F3A3DB3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771" b="94805" l="9600" r="84750">
                        <a14:foregroundMark x1="28375" y1="53153" x2="18425" y2="53153"/>
                        <a14:foregroundMark x1="18900" y1="40009" x2="16650" y2="41163"/>
                        <a14:foregroundMark x1="56650" y1="88233" x2="50700" y2="91385"/>
                        <a14:foregroundMark x1="81225" y1="59991" x2="84750" y2="47158"/>
                        <a14:foregroundMark x1="84275" y1="39165" x2="82675" y2="38854"/>
                        <a14:foregroundMark x1="72550" y1="13499" x2="71425" y2="7771"/>
                        <a14:foregroundMark x1="42525" y1="36856" x2="42850" y2="38321"/>
                        <a14:foregroundMark x1="66925" y1="7771" x2="65475" y2="7771"/>
                        <a14:foregroundMark x1="52325" y1="33171" x2="50875" y2="35435"/>
                        <a14:foregroundMark x1="43950" y1="54840" x2="43150" y2="69671"/>
                        <a14:foregroundMark x1="43150" y1="69671" x2="43150" y2="69671"/>
                        <a14:foregroundMark x1="58575" y1="47735" x2="59375" y2="54263"/>
                        <a14:foregroundMark x1="69825" y1="46581" x2="68050" y2="54574"/>
                        <a14:foregroundMark x1="68050" y1="55684" x2="70475" y2="55684"/>
                        <a14:foregroundMark x1="68050" y1="38588" x2="69025" y2="34014"/>
                        <a14:foregroundMark x1="75925" y1="73091" x2="74475" y2="76821"/>
                        <a14:foregroundMark x1="41550" y1="72247" x2="37850" y2="66252"/>
                        <a14:foregroundMark x1="39775" y1="52265" x2="33350" y2="49734"/>
                        <a14:foregroundMark x1="33350" y1="49734" x2="33200" y2="49423"/>
                        <a14:foregroundMark x1="24375" y1="40320" x2="22125" y2="40009"/>
                        <a14:foregroundMark x1="20675" y1="54574" x2="17300" y2="56261"/>
                        <a14:foregroundMark x1="23725" y1="68561" x2="20025" y2="71670"/>
                        <a14:foregroundMark x1="12975" y1="54574" x2="9600" y2="54574"/>
                        <a14:foregroundMark x1="29025" y1="51155" x2="31925" y2="53730"/>
                        <a14:foregroundMark x1="20825" y1="47735" x2="20825" y2="43428"/>
                        <a14:foregroundMark x1="76400" y1="73979" x2="71425" y2="78242"/>
                        <a14:foregroundMark x1="51675" y1="93917" x2="53750" y2="9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0" t="2585" r="12789" b="2032"/>
          <a:stretch/>
        </p:blipFill>
        <p:spPr>
          <a:xfrm>
            <a:off x="1220871" y="3755996"/>
            <a:ext cx="4360774" cy="2902806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16" name="Стрелка: шеврон 15">
            <a:extLst>
              <a:ext uri="{FF2B5EF4-FFF2-40B4-BE49-F238E27FC236}">
                <a16:creationId xmlns:a16="http://schemas.microsoft.com/office/drawing/2014/main" id="{2FD0A192-A88F-45F5-9020-85748105F87B}"/>
              </a:ext>
            </a:extLst>
          </p:cNvPr>
          <p:cNvSpPr>
            <a:spLocks noChangeAspect="1"/>
          </p:cNvSpPr>
          <p:nvPr/>
        </p:nvSpPr>
        <p:spPr>
          <a:xfrm rot="10800000">
            <a:off x="5908438" y="3923108"/>
            <a:ext cx="2869343" cy="2568582"/>
          </a:xfrm>
          <a:prstGeom prst="chevron">
            <a:avLst>
              <a:gd name="adj" fmla="val 38515"/>
            </a:avLst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Стрелка: пятиугольник 16">
            <a:extLst>
              <a:ext uri="{FF2B5EF4-FFF2-40B4-BE49-F238E27FC236}">
                <a16:creationId xmlns:a16="http://schemas.microsoft.com/office/drawing/2014/main" id="{A7124A5B-293B-4BBB-AA04-7FAAF634562A}"/>
              </a:ext>
            </a:extLst>
          </p:cNvPr>
          <p:cNvSpPr>
            <a:spLocks noChangeAspect="1"/>
          </p:cNvSpPr>
          <p:nvPr/>
        </p:nvSpPr>
        <p:spPr>
          <a:xfrm rot="10800000">
            <a:off x="7761742" y="3923108"/>
            <a:ext cx="2482465" cy="2568582"/>
          </a:xfrm>
          <a:prstGeom prst="homePlate">
            <a:avLst>
              <a:gd name="adj" fmla="val 40101"/>
            </a:avLst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90A37B8-ACFF-43B7-BE52-2E19564272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5000" y1="30626" x2="65364" y2="33818"/>
                        <a14:foregroundMark x1="67212" y1="28404" x2="66667" y2="27394"/>
                        <a14:foregroundMark x1="65545" y1="40000" x2="65364" y2="38747"/>
                        <a14:foregroundMark x1="66121" y1="37778" x2="64455" y2="34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06" t="16086" r="28704" b="28225"/>
          <a:stretch/>
        </p:blipFill>
        <p:spPr>
          <a:xfrm>
            <a:off x="8009585" y="3923108"/>
            <a:ext cx="2372699" cy="238856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930BBE-4892-4132-AFD2-50948EFEAE5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67414" y1="52321" x2="71108" y2="44086"/>
                        <a14:foregroundMark x1="66172" y1="50666" x2="66172" y2="506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15218" r="14276" b="19918"/>
          <a:stretch/>
        </p:blipFill>
        <p:spPr>
          <a:xfrm rot="5400000">
            <a:off x="6136366" y="4415867"/>
            <a:ext cx="2413484" cy="155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2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4818E2D-5AEB-443F-8270-227E89F0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965" y="222680"/>
            <a:ext cx="7448035" cy="804648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cs typeface="Times New Roman" panose="02020603050405020304" pitchFamily="18" charset="0"/>
              </a:rPr>
              <a:t>Программное обеспечение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B2C663D-4C90-4B03-9800-DA90A744081C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26" b="98185" l="6276" r="96653">
                        <a14:foregroundMark x1="19038" y1="88710" x2="37448" y2="80645"/>
                        <a14:foregroundMark x1="54812" y1="88105" x2="44351" y2="83065"/>
                        <a14:foregroundMark x1="64017" y1="87097" x2="66946" y2="87097"/>
                        <a14:foregroundMark x1="78870" y1="84476" x2="81172" y2="85887"/>
                        <a14:foregroundMark x1="82218" y1="89919" x2="81172" y2="92944"/>
                        <a14:foregroundMark x1="83473" y1="92540" x2="86820" y2="92540"/>
                        <a14:foregroundMark x1="91213" y1="94758" x2="92678" y2="94758"/>
                        <a14:foregroundMark x1="91632" y1="93952" x2="89331" y2="91532"/>
                        <a14:foregroundMark x1="95607" y1="95363" x2="96653" y2="95766"/>
                        <a14:foregroundMark x1="11297" y1="92540" x2="7531" y2="92540"/>
                        <a14:foregroundMark x1="48326" y1="20968" x2="49163" y2="22379"/>
                        <a14:foregroundMark x1="49582" y1="22379" x2="51255" y2="25605"/>
                        <a14:foregroundMark x1="51255" y1="11290" x2="50628" y2="7056"/>
                        <a14:foregroundMark x1="50209" y1="3427" x2="50628" y2="3427"/>
                        <a14:foregroundMark x1="6276" y1="97581" x2="7322" y2="98185"/>
                      </a14:backgroundRemoval>
                    </a14:imgEffect>
                  </a14:imgLayer>
                </a14:imgProps>
              </a:ext>
            </a:extLst>
          </a:blip>
          <a:srcRect l="3347" t="2017" r="2093" b="2204"/>
          <a:stretch/>
        </p:blipFill>
        <p:spPr bwMode="auto">
          <a:xfrm>
            <a:off x="6181982" y="1174869"/>
            <a:ext cx="5294636" cy="5032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C82864-F059-4D7A-86B3-B8ACA269488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35829" y="1305687"/>
            <a:ext cx="5589643" cy="4317191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720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4818E2D-5AEB-443F-8270-227E89F0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965" y="222680"/>
            <a:ext cx="7448035" cy="804648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cs typeface="Times New Roman" panose="02020603050405020304" pitchFamily="18" charset="0"/>
              </a:rPr>
              <a:t>Программное обеспечение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90B71E-03E1-4DC5-8802-28D92E5AC0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" t="9554" r="4323" b="2796"/>
          <a:stretch/>
        </p:blipFill>
        <p:spPr>
          <a:xfrm>
            <a:off x="6376786" y="1382028"/>
            <a:ext cx="4916474" cy="4153935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1A1CC-A3CC-4E5D-8AF1-A2923867976B}"/>
              </a:ext>
            </a:extLst>
          </p:cNvPr>
          <p:cNvSpPr txBox="1"/>
          <p:nvPr/>
        </p:nvSpPr>
        <p:spPr>
          <a:xfrm>
            <a:off x="7343680" y="5567497"/>
            <a:ext cx="298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b="1"/>
            </a:lvl1pPr>
          </a:lstStyle>
          <a:p>
            <a:r>
              <a:rPr lang="ru-RU" dirty="0"/>
              <a:t>Параметрическая функция движения лапки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FE647D-495C-4165-B694-3DB6418FE7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t="6190" r="3512"/>
          <a:stretch/>
        </p:blipFill>
        <p:spPr>
          <a:xfrm rot="5400000">
            <a:off x="258991" y="1846627"/>
            <a:ext cx="5092892" cy="3477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87B38-4B73-4D1B-87EF-27E61606307D}"/>
              </a:ext>
            </a:extLst>
          </p:cNvPr>
          <p:cNvSpPr txBox="1"/>
          <p:nvPr/>
        </p:nvSpPr>
        <p:spPr>
          <a:xfrm>
            <a:off x="4533006" y="3337462"/>
            <a:ext cx="58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</a:t>
            </a:r>
            <a:endParaRPr lang="ru-RU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3A819-3558-4413-9B78-38193B8B3E6C}"/>
              </a:ext>
            </a:extLst>
          </p:cNvPr>
          <p:cNvSpPr txBox="1"/>
          <p:nvPr/>
        </p:nvSpPr>
        <p:spPr>
          <a:xfrm>
            <a:off x="666726" y="3337461"/>
            <a:ext cx="58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</a:t>
            </a:r>
            <a:endParaRPr lang="ru-RU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04F5D-C476-42E8-8B9D-FEFF20F169AE}"/>
              </a:ext>
            </a:extLst>
          </p:cNvPr>
          <p:cNvSpPr txBox="1"/>
          <p:nvPr/>
        </p:nvSpPr>
        <p:spPr>
          <a:xfrm>
            <a:off x="1066570" y="4819471"/>
            <a:ext cx="58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</a:t>
            </a:r>
            <a:endParaRPr lang="ru-RU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4822C-5CA6-438B-8DA1-879569DA40F8}"/>
              </a:ext>
            </a:extLst>
          </p:cNvPr>
          <p:cNvSpPr txBox="1"/>
          <p:nvPr/>
        </p:nvSpPr>
        <p:spPr>
          <a:xfrm>
            <a:off x="959743" y="1936442"/>
            <a:ext cx="58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</a:t>
            </a:r>
            <a:endParaRPr lang="ru-RU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588DC-0F5F-42AD-AAAA-F3364EB9AEFE}"/>
              </a:ext>
            </a:extLst>
          </p:cNvPr>
          <p:cNvSpPr txBox="1"/>
          <p:nvPr/>
        </p:nvSpPr>
        <p:spPr>
          <a:xfrm>
            <a:off x="4065095" y="4650897"/>
            <a:ext cx="58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</a:t>
            </a:r>
            <a:endParaRPr lang="ru-RU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23A63-CF9E-49E9-8AAC-775BBD803400}"/>
              </a:ext>
            </a:extLst>
          </p:cNvPr>
          <p:cNvSpPr txBox="1"/>
          <p:nvPr/>
        </p:nvSpPr>
        <p:spPr>
          <a:xfrm>
            <a:off x="4106630" y="1835142"/>
            <a:ext cx="58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</a:t>
            </a:r>
            <a:endParaRPr lang="ru-RU" sz="3200" b="1" dirty="0"/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A588697-97E6-4FE9-9C27-5F8F260025F2}"/>
              </a:ext>
            </a:extLst>
          </p:cNvPr>
          <p:cNvCxnSpPr>
            <a:cxnSpLocks/>
          </p:cNvCxnSpPr>
          <p:nvPr/>
        </p:nvCxnSpPr>
        <p:spPr>
          <a:xfrm flipH="1">
            <a:off x="1862931" y="2169993"/>
            <a:ext cx="1752662" cy="14193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0015AED-A86C-4F61-8527-C8317E8110C5}"/>
              </a:ext>
            </a:extLst>
          </p:cNvPr>
          <p:cNvCxnSpPr>
            <a:cxnSpLocks/>
          </p:cNvCxnSpPr>
          <p:nvPr/>
        </p:nvCxnSpPr>
        <p:spPr>
          <a:xfrm flipH="1" flipV="1">
            <a:off x="1892385" y="3589360"/>
            <a:ext cx="1723207" cy="152855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37020B7-969F-4B3A-9615-9C1C45FE75DB}"/>
              </a:ext>
            </a:extLst>
          </p:cNvPr>
          <p:cNvCxnSpPr>
            <a:cxnSpLocks/>
          </p:cNvCxnSpPr>
          <p:nvPr/>
        </p:nvCxnSpPr>
        <p:spPr>
          <a:xfrm>
            <a:off x="3615592" y="2169993"/>
            <a:ext cx="9736" cy="294791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E7E15AA-C817-4B4C-9B82-60C9529782A2}"/>
              </a:ext>
            </a:extLst>
          </p:cNvPr>
          <p:cNvCxnSpPr>
            <a:cxnSpLocks/>
          </p:cNvCxnSpPr>
          <p:nvPr/>
        </p:nvCxnSpPr>
        <p:spPr>
          <a:xfrm>
            <a:off x="1968724" y="2181236"/>
            <a:ext cx="1752662" cy="1419367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5FAFD236-DD5C-4D15-B803-C77FE6C3F3E3}"/>
              </a:ext>
            </a:extLst>
          </p:cNvPr>
          <p:cNvCxnSpPr>
            <a:cxnSpLocks/>
          </p:cNvCxnSpPr>
          <p:nvPr/>
        </p:nvCxnSpPr>
        <p:spPr>
          <a:xfrm flipV="1">
            <a:off x="1998178" y="3600603"/>
            <a:ext cx="1723207" cy="152855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5BDE85DC-5942-49CB-838E-56AE001A9FED}"/>
              </a:ext>
            </a:extLst>
          </p:cNvPr>
          <p:cNvCxnSpPr>
            <a:cxnSpLocks/>
          </p:cNvCxnSpPr>
          <p:nvPr/>
        </p:nvCxnSpPr>
        <p:spPr>
          <a:xfrm>
            <a:off x="1978583" y="2181236"/>
            <a:ext cx="23750" cy="2971813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B8E7F3A2-850A-4D2B-ACB8-3F1AB75EB14B}"/>
              </a:ext>
            </a:extLst>
          </p:cNvPr>
          <p:cNvCxnSpPr>
            <a:cxnSpLocks/>
          </p:cNvCxnSpPr>
          <p:nvPr/>
        </p:nvCxnSpPr>
        <p:spPr>
          <a:xfrm>
            <a:off x="4266466" y="6465297"/>
            <a:ext cx="1915516" cy="0"/>
          </a:xfrm>
          <a:prstGeom prst="line">
            <a:avLst/>
          </a:prstGeom>
          <a:ln w="571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E02DE53-1EAF-40BC-8E1A-4B68A2B54AFE}"/>
              </a:ext>
            </a:extLst>
          </p:cNvPr>
          <p:cNvCxnSpPr>
            <a:cxnSpLocks/>
          </p:cNvCxnSpPr>
          <p:nvPr/>
        </p:nvCxnSpPr>
        <p:spPr>
          <a:xfrm>
            <a:off x="4306146" y="6003633"/>
            <a:ext cx="196289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851481F-FBA7-42D3-844A-4924E6F9C0DA}"/>
              </a:ext>
            </a:extLst>
          </p:cNvPr>
          <p:cNvSpPr txBox="1"/>
          <p:nvPr/>
        </p:nvSpPr>
        <p:spPr>
          <a:xfrm>
            <a:off x="4198399" y="5541968"/>
            <a:ext cx="217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Правый трипод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243C05-8DA8-4AAF-9ADC-6FDB6345A1E8}"/>
              </a:ext>
            </a:extLst>
          </p:cNvPr>
          <p:cNvSpPr txBox="1"/>
          <p:nvPr/>
        </p:nvSpPr>
        <p:spPr>
          <a:xfrm>
            <a:off x="4162963" y="6047596"/>
            <a:ext cx="2116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Левый трипод</a:t>
            </a:r>
          </a:p>
        </p:txBody>
      </p:sp>
    </p:spTree>
    <p:extLst>
      <p:ext uri="{BB962C8B-B14F-4D97-AF65-F5344CB8AC3E}">
        <p14:creationId xmlns:p14="http://schemas.microsoft.com/office/powerpoint/2010/main" val="1018371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5B6310-3625-431B-A614-F995E931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" y="0"/>
            <a:ext cx="10984230" cy="685800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E7B65B0-A756-4D56-83A8-F621CF2E8851}"/>
              </a:ext>
            </a:extLst>
          </p:cNvPr>
          <p:cNvSpPr/>
          <p:nvPr/>
        </p:nvSpPr>
        <p:spPr>
          <a:xfrm>
            <a:off x="2600325" y="223059"/>
            <a:ext cx="6991350" cy="745720"/>
          </a:xfrm>
          <a:prstGeom prst="roundRect">
            <a:avLst/>
          </a:prstGeom>
          <a:solidFill>
            <a:schemeClr val="bg2"/>
          </a:solidFill>
          <a:effectLst>
            <a:glow>
              <a:schemeClr val="tx1">
                <a:lumMod val="50000"/>
                <a:lumOff val="50000"/>
              </a:schemeClr>
            </a:glow>
            <a:softEdge rad="0"/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ru-RU" sz="4400" dirty="0">
                <a:latin typeface="+mj-lt"/>
                <a:ea typeface="+mj-ea"/>
                <a:cs typeface="Arial" panose="020B0604020202020204" pitchFamily="34" charset="0"/>
              </a:rPr>
              <a:t>Практическая значимость</a:t>
            </a:r>
          </a:p>
        </p:txBody>
      </p:sp>
    </p:spTree>
    <p:extLst>
      <p:ext uri="{BB962C8B-B14F-4D97-AF65-F5344CB8AC3E}">
        <p14:creationId xmlns:p14="http://schemas.microsoft.com/office/powerpoint/2010/main" val="310413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86FC6-4CFB-4D65-AD10-7AB005D8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9599"/>
            <a:ext cx="10515600" cy="522692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cs typeface="Times New Roman" panose="02020603050405020304" pitchFamily="18" charset="0"/>
              </a:rPr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BB50C3-9CBC-4058-89F1-8B2C2C766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737" b="90737" l="1575" r="94961">
                        <a14:foregroundMark x1="59528" y1="38526" x2="57953" y2="37474"/>
                        <a14:foregroundMark x1="62677" y1="36211" x2="66142" y2="36842"/>
                        <a14:foregroundMark x1="71024" y1="37474" x2="72913" y2="36842"/>
                        <a14:foregroundMark x1="72126" y1="34737" x2="75118" y2="35368"/>
                        <a14:foregroundMark x1="74961" y1="34737" x2="76535" y2="35368"/>
                        <a14:foregroundMark x1="77638" y1="36421" x2="79843" y2="38316"/>
                        <a14:foregroundMark x1="10551" y1="60632" x2="5039" y2="63158"/>
                        <a14:foregroundMark x1="2205" y1="65053" x2="7559" y2="74947"/>
                        <a14:foregroundMark x1="4094" y1="67579" x2="2362" y2="62105"/>
                        <a14:foregroundMark x1="2362" y1="63368" x2="1732" y2="62105"/>
                        <a14:foregroundMark x1="47087" y1="43579" x2="47244" y2="45684"/>
                        <a14:foregroundMark x1="88661" y1="44421" x2="86457" y2="48632"/>
                        <a14:foregroundMark x1="87402" y1="47789" x2="87087" y2="50947"/>
                        <a14:foregroundMark x1="85984" y1="80632" x2="88819" y2="82947"/>
                        <a14:foregroundMark x1="93701" y1="83158" x2="95118" y2="82947"/>
                        <a14:foregroundMark x1="86299" y1="79368" x2="83780" y2="74947"/>
                        <a14:foregroundMark x1="36220" y1="62737" x2="35591" y2="67158"/>
                        <a14:foregroundMark x1="82677" y1="40632" x2="82992" y2="41474"/>
                        <a14:foregroundMark x1="88976" y1="44421" x2="89606" y2="44421"/>
                        <a14:foregroundMark x1="47717" y1="88211" x2="45512" y2="90737"/>
                        <a14:foregroundMark x1="37008" y1="87579" x2="36220" y2="85263"/>
                        <a14:foregroundMark x1="71181" y1="66316" x2="72598" y2="71368"/>
                        <a14:foregroundMark x1="70866" y1="67158" x2="70394" y2="66105"/>
                        <a14:foregroundMark x1="71181" y1="65895" x2="72441" y2="68421"/>
                        <a14:foregroundMark x1="72598" y1="66316" x2="72913" y2="70105"/>
                        <a14:foregroundMark x1="72913" y1="69474" x2="74173" y2="72632"/>
                        <a14:foregroundMark x1="73858" y1="71368" x2="74961" y2="75368"/>
                        <a14:foregroundMark x1="73386" y1="73684" x2="78425" y2="77474"/>
                        <a14:foregroundMark x1="75748" y1="72211" x2="78583" y2="76000"/>
                        <a14:foregroundMark x1="54173" y1="72211" x2="51181" y2="71368"/>
                        <a14:backgroundMark x1="46299" y1="76000" x2="49921" y2="78316"/>
                        <a14:backgroundMark x1="42835" y1="80632" x2="44724" y2="82947"/>
                        <a14:backgroundMark x1="39370" y1="75368" x2="40945" y2="81263"/>
                        <a14:backgroundMark x1="28819" y1="81474" x2="32756" y2="82316"/>
                        <a14:backgroundMark x1="30394" y1="82316" x2="31496" y2="76000"/>
                        <a14:backgroundMark x1="54858" y1="73840" x2="61890" y2="72421"/>
                        <a14:backgroundMark x1="45197" y1="75789" x2="52427" y2="74330"/>
                        <a14:backgroundMark x1="20787" y1="77474" x2="23150" y2="78526"/>
                        <a14:backgroundMark x1="75291" y1="66282" x2="77859" y2="69993"/>
                        <a14:backgroundMark x1="73858" y1="64211" x2="75062" y2="65951"/>
                        <a14:backgroundMark x1="46142" y1="95579" x2="47717" y2="94526"/>
                        <a14:backgroundMark x1="43780" y1="95368" x2="44409" y2="95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887" b="3366"/>
          <a:stretch/>
        </p:blipFill>
        <p:spPr>
          <a:xfrm>
            <a:off x="360356" y="5659220"/>
            <a:ext cx="2006920" cy="1017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6965D-5B96-40AF-95A1-A994AA48E4DE}"/>
              </a:ext>
            </a:extLst>
          </p:cNvPr>
          <p:cNvSpPr txBox="1"/>
          <p:nvPr/>
        </p:nvSpPr>
        <p:spPr>
          <a:xfrm>
            <a:off x="2611017" y="5813796"/>
            <a:ext cx="696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atin typeface="+mj-lt"/>
                <a:cs typeface="Times New Roman" panose="02020603050405020304" pitchFamily="18" charset="0"/>
              </a:rPr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FF10DC-8B0A-4831-9B49-0838A69526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43" b="92047" l="8571" r="93701">
                        <a14:foregroundMark x1="89522" y1="65523" x2="90309" y2="70044"/>
                        <a14:foregroundMark x1="93701" y1="70287" x2="93701" y2="72426"/>
                        <a14:foregroundMark x1="63204" y1="90755" x2="63992" y2="92087"/>
                        <a14:foregroundMark x1="69170" y1="69520" x2="68988" y2="72184"/>
                        <a14:foregroundMark x1="68383" y1="70852" x2="68383" y2="72709"/>
                        <a14:foregroundMark x1="68383" y1="74566" x2="68201" y2="76140"/>
                        <a14:foregroundMark x1="51847" y1="71094" x2="51635" y2="74041"/>
                        <a14:foregroundMark x1="50454" y1="75616" x2="50454" y2="77473"/>
                        <a14:foregroundMark x1="59419" y1="83851" x2="59207" y2="83851"/>
                        <a14:foregroundMark x1="59207" y1="82802" x2="59025" y2="84941"/>
                        <a14:foregroundMark x1="55421" y1="9164" x2="56814" y2="11021"/>
                        <a14:foregroundMark x1="55239" y1="4643" x2="56239" y2="7025"/>
                        <a14:foregroundMark x1="13568" y1="23779" x2="11175" y2="25636"/>
                        <a14:foregroundMark x1="9964" y1="26968" x2="8571" y2="29108"/>
                        <a14:foregroundMark x1="23137" y1="35486" x2="23137" y2="36819"/>
                        <a14:foregroundMark x1="22138" y1="37868" x2="22138" y2="38958"/>
                        <a14:foregroundMark x1="21351" y1="41865" x2="21351" y2="43197"/>
                        <a14:foregroundMark x1="23531" y1="32015" x2="23319" y2="33347"/>
                        <a14:foregroundMark x1="21532" y1="38958" x2="21532" y2="40533"/>
                        <a14:foregroundMark x1="22350" y1="44772" x2="22350" y2="46104"/>
                        <a14:foregroundMark x1="22744" y1="49818" x2="22532" y2="51433"/>
                        <a14:foregroundMark x1="23137" y1="53815" x2="23319" y2="55955"/>
                        <a14:foregroundMark x1="22350" y1="46912" x2="22350" y2="50101"/>
                        <a14:foregroundMark x1="23743" y1="56197" x2="24531" y2="61284"/>
                        <a14:foregroundMark x1="24531" y1="61001" x2="25712" y2="67662"/>
                        <a14:foregroundMark x1="25712" y1="67380" x2="25530" y2="70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3" r="3962"/>
          <a:stretch/>
        </p:blipFill>
        <p:spPr>
          <a:xfrm rot="16200000" flipH="1">
            <a:off x="9662779" y="4621335"/>
            <a:ext cx="2373945" cy="1963785"/>
          </a:xfrm>
          <a:prstGeom prst="rect">
            <a:avLst/>
          </a:prstGeom>
        </p:spPr>
      </p:pic>
      <p:pic>
        <p:nvPicPr>
          <p:cNvPr id="3" name="demo1">
            <a:hlinkClick r:id="" action="ppaction://media"/>
            <a:extLst>
              <a:ext uri="{FF2B5EF4-FFF2-40B4-BE49-F238E27FC236}">
                <a16:creationId xmlns:a16="http://schemas.microsoft.com/office/drawing/2014/main" id="{55EE94C2-71DC-4C9B-AC61-CB03187BF9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8391" y="973351"/>
            <a:ext cx="7955216" cy="447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8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0241009_221052_397">
            <a:hlinkClick r:id="" action="ppaction://media"/>
            <a:extLst>
              <a:ext uri="{FF2B5EF4-FFF2-40B4-BE49-F238E27FC236}">
                <a16:creationId xmlns:a16="http://schemas.microsoft.com/office/drawing/2014/main" id="{6D36ADF8-4943-4764-81BB-BDE63FC3CB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65CDCE0-2CAA-4B7C-B7A5-B843D8BA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00"/>
            <a:ext cx="10515600" cy="727795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Экстремальная робототехника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790C91-F795-433D-827D-0AFB3C47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08" y="3634730"/>
            <a:ext cx="5197522" cy="2926383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3AED35-AB3F-452F-A887-C1D85DB1E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7" t="6394" r="3692" b="3262"/>
          <a:stretch/>
        </p:blipFill>
        <p:spPr>
          <a:xfrm>
            <a:off x="498951" y="832976"/>
            <a:ext cx="2821832" cy="1799660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655A617A-4966-4088-94F4-93F6E7218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r="8498"/>
          <a:stretch/>
        </p:blipFill>
        <p:spPr bwMode="auto">
          <a:xfrm>
            <a:off x="8578538" y="760731"/>
            <a:ext cx="3134983" cy="2616077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B864530-56C2-40C7-821B-234709D7B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" r="507" b="8014"/>
          <a:stretch/>
        </p:blipFill>
        <p:spPr bwMode="auto">
          <a:xfrm>
            <a:off x="3960181" y="823422"/>
            <a:ext cx="3978960" cy="2499832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B225E3-2340-44C4-BF70-480398A011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414"/>
          <a:stretch/>
        </p:blipFill>
        <p:spPr>
          <a:xfrm>
            <a:off x="6111499" y="3509125"/>
            <a:ext cx="2652253" cy="2460823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356B6-C29F-4E92-897A-52944B622D45}"/>
              </a:ext>
            </a:extLst>
          </p:cNvPr>
          <p:cNvSpPr txBox="1"/>
          <p:nvPr/>
        </p:nvSpPr>
        <p:spPr>
          <a:xfrm>
            <a:off x="5275213" y="5969948"/>
            <a:ext cx="4324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Ячейка полигона Кубок РТК 720*720*720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C62AD8-32CE-4C69-9C77-3C874478C987}"/>
              </a:ext>
            </a:extLst>
          </p:cNvPr>
          <p:cNvSpPr txBox="1"/>
          <p:nvPr/>
        </p:nvSpPr>
        <p:spPr>
          <a:xfrm>
            <a:off x="-252546" y="2809829"/>
            <a:ext cx="432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Роботы спасатели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8B413-4B3E-4C17-BBEB-08E52D667D72}"/>
              </a:ext>
            </a:extLst>
          </p:cNvPr>
          <p:cNvSpPr txBox="1"/>
          <p:nvPr/>
        </p:nvSpPr>
        <p:spPr>
          <a:xfrm>
            <a:off x="8696004" y="3540267"/>
            <a:ext cx="3496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Открытые соревнования Кубок РТК</a:t>
            </a:r>
          </a:p>
        </p:txBody>
      </p:sp>
    </p:spTree>
    <p:extLst>
      <p:ext uri="{BB962C8B-B14F-4D97-AF65-F5344CB8AC3E}">
        <p14:creationId xmlns:p14="http://schemas.microsoft.com/office/powerpoint/2010/main" val="14020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Рисунок 1046">
            <a:extLst>
              <a:ext uri="{FF2B5EF4-FFF2-40B4-BE49-F238E27FC236}">
                <a16:creationId xmlns:a16="http://schemas.microsoft.com/office/drawing/2014/main" id="{A9B098A9-8CBB-4CDC-8A74-8BD627457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1" r="5544"/>
          <a:stretch/>
        </p:blipFill>
        <p:spPr>
          <a:xfrm>
            <a:off x="4088254" y="4071063"/>
            <a:ext cx="3030174" cy="2311508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0A846A0-5978-422D-AAA7-4A4397D8A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r="16754"/>
          <a:stretch/>
        </p:blipFill>
        <p:spPr>
          <a:xfrm>
            <a:off x="7845520" y="2651887"/>
            <a:ext cx="4320755" cy="3248219"/>
          </a:xfrm>
          <a:prstGeom prst="rect">
            <a:avLst/>
          </a:prstGeom>
        </p:spPr>
      </p:pic>
      <p:sp>
        <p:nvSpPr>
          <p:cNvPr id="45" name="Параллелограмм 44">
            <a:extLst>
              <a:ext uri="{FF2B5EF4-FFF2-40B4-BE49-F238E27FC236}">
                <a16:creationId xmlns:a16="http://schemas.microsoft.com/office/drawing/2014/main" id="{22010199-762F-4A57-955E-F3046DFA1886}"/>
              </a:ext>
            </a:extLst>
          </p:cNvPr>
          <p:cNvSpPr/>
          <p:nvPr/>
        </p:nvSpPr>
        <p:spPr>
          <a:xfrm>
            <a:off x="4196869" y="1180417"/>
            <a:ext cx="3975620" cy="2586251"/>
          </a:xfrm>
          <a:prstGeom prst="parallelogram">
            <a:avLst>
              <a:gd name="adj" fmla="val 29221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65CDCE0-2CAA-4B7C-B7A5-B843D8BA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45" y="124536"/>
            <a:ext cx="10895463" cy="80858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Анализ платформ с различными движителями</a:t>
            </a:r>
          </a:p>
        </p:txBody>
      </p:sp>
      <p:sp>
        <p:nvSpPr>
          <p:cNvPr id="2" name="Параллелограмм 1">
            <a:extLst>
              <a:ext uri="{FF2B5EF4-FFF2-40B4-BE49-F238E27FC236}">
                <a16:creationId xmlns:a16="http://schemas.microsoft.com/office/drawing/2014/main" id="{7A8DDF64-ADCA-47AE-8977-0765FA053882}"/>
              </a:ext>
            </a:extLst>
          </p:cNvPr>
          <p:cNvSpPr/>
          <p:nvPr/>
        </p:nvSpPr>
        <p:spPr>
          <a:xfrm>
            <a:off x="-3200400" y="4133880"/>
            <a:ext cx="7049069" cy="2724120"/>
          </a:xfrm>
          <a:prstGeom prst="parallelogram">
            <a:avLst>
              <a:gd name="adj" fmla="val 29221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BEAC6CAF-A116-4FA7-8DAC-D98532C594A9}"/>
              </a:ext>
            </a:extLst>
          </p:cNvPr>
          <p:cNvSpPr/>
          <p:nvPr/>
        </p:nvSpPr>
        <p:spPr>
          <a:xfrm>
            <a:off x="-1828799" y="1153236"/>
            <a:ext cx="6471314" cy="2586251"/>
          </a:xfrm>
          <a:prstGeom prst="parallelogram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араллелограмм 16">
            <a:extLst>
              <a:ext uri="{FF2B5EF4-FFF2-40B4-BE49-F238E27FC236}">
                <a16:creationId xmlns:a16="http://schemas.microsoft.com/office/drawing/2014/main" id="{F078DFB4-E984-4BDD-8A66-2C257A5BE344}"/>
              </a:ext>
            </a:extLst>
          </p:cNvPr>
          <p:cNvSpPr/>
          <p:nvPr/>
        </p:nvSpPr>
        <p:spPr>
          <a:xfrm>
            <a:off x="6923963" y="1153237"/>
            <a:ext cx="7192087" cy="5704764"/>
          </a:xfrm>
          <a:prstGeom prst="parallelogram">
            <a:avLst>
              <a:gd name="adj" fmla="val 29221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араллелограмм 42">
            <a:extLst>
              <a:ext uri="{FF2B5EF4-FFF2-40B4-BE49-F238E27FC236}">
                <a16:creationId xmlns:a16="http://schemas.microsoft.com/office/drawing/2014/main" id="{8D3194AF-3519-4B01-8A99-A5666845F0A5}"/>
              </a:ext>
            </a:extLst>
          </p:cNvPr>
          <p:cNvSpPr/>
          <p:nvPr/>
        </p:nvSpPr>
        <p:spPr>
          <a:xfrm>
            <a:off x="3335032" y="4125424"/>
            <a:ext cx="3975620" cy="2732575"/>
          </a:xfrm>
          <a:prstGeom prst="parallelogram">
            <a:avLst>
              <a:gd name="adj" fmla="val 29221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DEAE0D9A-038F-4155-B25E-990FF6C44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32" y="1159767"/>
            <a:ext cx="2645105" cy="2438877"/>
          </a:xfrm>
          <a:prstGeom prst="rect">
            <a:avLst/>
          </a:prstGeom>
        </p:spPr>
      </p:pic>
      <p:pic>
        <p:nvPicPr>
          <p:cNvPr id="1043" name="Рисунок 1042">
            <a:extLst>
              <a:ext uri="{FF2B5EF4-FFF2-40B4-BE49-F238E27FC236}">
                <a16:creationId xmlns:a16="http://schemas.microsoft.com/office/drawing/2014/main" id="{A6D60C44-D76A-46F4-A45E-E52E92D792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3"/>
          <a:stretch/>
        </p:blipFill>
        <p:spPr>
          <a:xfrm>
            <a:off x="348299" y="4142335"/>
            <a:ext cx="3113683" cy="2285495"/>
          </a:xfrm>
          <a:prstGeom prst="rect">
            <a:avLst/>
          </a:prstGeom>
        </p:spPr>
      </p:pic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94EBDD36-98FA-4732-B98E-05A5A8825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82" y="1180418"/>
            <a:ext cx="2272567" cy="241521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323ED8C3-9946-4AAC-AE54-9355C6AEC133}"/>
              </a:ext>
            </a:extLst>
          </p:cNvPr>
          <p:cNvSpPr txBox="1"/>
          <p:nvPr/>
        </p:nvSpPr>
        <p:spPr>
          <a:xfrm>
            <a:off x="7310652" y="5900106"/>
            <a:ext cx="376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+mj-lt"/>
                <a:cs typeface="Times New Roman" panose="02020603050405020304" pitchFamily="18" charset="0"/>
              </a:rPr>
              <a:t>Rhex</a:t>
            </a:r>
            <a:endParaRPr lang="en-US" sz="2400" b="1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+mj-lt"/>
                <a:cs typeface="Times New Roman" panose="02020603050405020304" pitchFamily="18" charset="0"/>
              </a:rPr>
              <a:t>Компания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 B</a:t>
            </a:r>
            <a:r>
              <a:rPr lang="ru-RU" sz="2400" b="1" dirty="0" err="1">
                <a:latin typeface="+mj-lt"/>
                <a:cs typeface="Times New Roman" panose="02020603050405020304" pitchFamily="18" charset="0"/>
              </a:rPr>
              <a:t>oston</a:t>
            </a:r>
            <a:r>
              <a:rPr lang="ru-RU" sz="2400" b="1" dirty="0">
                <a:latin typeface="+mj-lt"/>
                <a:cs typeface="Times New Roman" panose="02020603050405020304" pitchFamily="18" charset="0"/>
              </a:rPr>
              <a:t> Dynamics</a:t>
            </a:r>
            <a:r>
              <a:rPr lang="ru-RU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03A9FD5-81B2-48C6-A797-1E818369C255}"/>
              </a:ext>
            </a:extLst>
          </p:cNvPr>
          <p:cNvSpPr txBox="1"/>
          <p:nvPr/>
        </p:nvSpPr>
        <p:spPr>
          <a:xfrm>
            <a:off x="4430589" y="2935603"/>
            <a:ext cx="1690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+mj-lt"/>
                <a:cs typeface="Times New Roman" panose="02020603050405020304" pitchFamily="18" charset="0"/>
              </a:rPr>
              <a:t>Капитан</a:t>
            </a:r>
          </a:p>
          <a:p>
            <a:r>
              <a:rPr lang="ru-RU" sz="2400" b="1" dirty="0">
                <a:latin typeface="+mj-lt"/>
                <a:cs typeface="Times New Roman" panose="02020603050405020304" pitchFamily="18" charset="0"/>
              </a:rPr>
              <a:t>ЦНИИ РТК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5B5D0C-DA49-447B-90F7-E7148D7BC2F6}"/>
              </a:ext>
            </a:extLst>
          </p:cNvPr>
          <p:cNvSpPr txBox="1"/>
          <p:nvPr/>
        </p:nvSpPr>
        <p:spPr>
          <a:xfrm>
            <a:off x="0" y="2908490"/>
            <a:ext cx="3716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Spot</a:t>
            </a:r>
          </a:p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B</a:t>
            </a:r>
            <a:r>
              <a:rPr lang="ru-RU" sz="2400" b="1" dirty="0" err="1">
                <a:latin typeface="+mj-lt"/>
                <a:cs typeface="Times New Roman" panose="02020603050405020304" pitchFamily="18" charset="0"/>
              </a:rPr>
              <a:t>oston</a:t>
            </a:r>
            <a:r>
              <a:rPr lang="ru-RU" sz="2400" b="1" dirty="0">
                <a:latin typeface="+mj-lt"/>
                <a:cs typeface="Times New Roman" panose="02020603050405020304" pitchFamily="18" charset="0"/>
              </a:rPr>
              <a:t> Dynamics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6AF9870-0712-4693-81AA-ECF7AB46F1B0}"/>
              </a:ext>
            </a:extLst>
          </p:cNvPr>
          <p:cNvSpPr txBox="1"/>
          <p:nvPr/>
        </p:nvSpPr>
        <p:spPr>
          <a:xfrm>
            <a:off x="108714" y="6115559"/>
            <a:ext cx="3226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+mj-lt"/>
                <a:cs typeface="Times New Roman" panose="02020603050405020304" pitchFamily="18" charset="0"/>
              </a:rPr>
              <a:t>РТК-8</a:t>
            </a:r>
            <a:endParaRPr lang="en-US" sz="2400" b="1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+mj-lt"/>
                <a:cs typeface="Times New Roman" panose="02020603050405020304" pitchFamily="18" charset="0"/>
              </a:rPr>
              <a:t>ЦНИИ РТК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41B802-A112-49EB-9115-A29151E6071C}"/>
              </a:ext>
            </a:extLst>
          </p:cNvPr>
          <p:cNvSpPr txBox="1"/>
          <p:nvPr/>
        </p:nvSpPr>
        <p:spPr>
          <a:xfrm>
            <a:off x="3475571" y="6046058"/>
            <a:ext cx="2124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>
                <a:latin typeface="+mj-lt"/>
                <a:cs typeface="Times New Roman" panose="02020603050405020304" pitchFamily="18" charset="0"/>
              </a:rPr>
              <a:t>Шнекоход</a:t>
            </a:r>
            <a:endParaRPr lang="ru-RU" sz="2400" b="1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+mj-lt"/>
                <a:cs typeface="Times New Roman" panose="02020603050405020304" pitchFamily="18" charset="0"/>
              </a:rPr>
              <a:t>Политех</a:t>
            </a:r>
          </a:p>
        </p:txBody>
      </p:sp>
    </p:spTree>
    <p:extLst>
      <p:ext uri="{BB962C8B-B14F-4D97-AF65-F5344CB8AC3E}">
        <p14:creationId xmlns:p14="http://schemas.microsoft.com/office/powerpoint/2010/main" val="280585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65CDCE0-2CAA-4B7C-B7A5-B843D8BA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595" y="242296"/>
            <a:ext cx="7336809" cy="808582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Что такое «Лапа»?</a:t>
            </a:r>
          </a:p>
        </p:txBody>
      </p:sp>
      <p:pic>
        <p:nvPicPr>
          <p:cNvPr id="2050" name="Picture 2" descr="Колесо (пластик, резина)">
            <a:extLst>
              <a:ext uri="{FF2B5EF4-FFF2-40B4-BE49-F238E27FC236}">
                <a16:creationId xmlns:a16="http://schemas.microsoft.com/office/drawing/2014/main" id="{218A240B-E2B1-4777-948F-AD9037E9F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9" t="12534" r="13882" b="14444"/>
          <a:stretch/>
        </p:blipFill>
        <p:spPr bwMode="auto">
          <a:xfrm>
            <a:off x="3930555" y="2224585"/>
            <a:ext cx="2306472" cy="23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AB9CC8-061A-4582-B70C-75737A5DF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77" b="89788" l="38086" r="51172">
                        <a14:foregroundMark x1="48438" y1="41220" x2="48438" y2="41220"/>
                        <a14:foregroundMark x1="48698" y1="39726" x2="48893" y2="39477"/>
                        <a14:foregroundMark x1="50846" y1="42715" x2="51172" y2="43960"/>
                        <a14:foregroundMark x1="38151" y1="62640" x2="38932" y2="62640"/>
                        <a14:foregroundMark x1="45768" y1="86550" x2="46094" y2="86550"/>
                        <a14:foregroundMark x1="46875" y1="88917" x2="47461" y2="89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64" t="37312" r="47724" b="8729"/>
          <a:stretch/>
        </p:blipFill>
        <p:spPr>
          <a:xfrm>
            <a:off x="319312" y="2007232"/>
            <a:ext cx="1733978" cy="323676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DAF6465-27A7-4E47-8DAA-253CF5F466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3622" y1="47759" x2="73622" y2="41461"/>
                        <a14:foregroundMark x1="70836" y1="58539" x2="69443" y2="54824"/>
                        <a14:foregroundMark x1="64446" y1="48163" x2="64446" y2="48163"/>
                        <a14:foregroundMark x1="79164" y1="49616" x2="79164" y2="51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92" t="15908" r="15576" b="19067"/>
          <a:stretch/>
        </p:blipFill>
        <p:spPr>
          <a:xfrm rot="16200000" flipH="1">
            <a:off x="6788163" y="1953335"/>
            <a:ext cx="4987972" cy="3344554"/>
          </a:xfrm>
          <a:prstGeom prst="rect">
            <a:avLst/>
          </a:prstGeom>
        </p:spPr>
      </p:pic>
      <p:sp>
        <p:nvSpPr>
          <p:cNvPr id="2" name="Знак ''плюс'' 1">
            <a:extLst>
              <a:ext uri="{FF2B5EF4-FFF2-40B4-BE49-F238E27FC236}">
                <a16:creationId xmlns:a16="http://schemas.microsoft.com/office/drawing/2014/main" id="{68CA878E-A18E-4F37-915D-7B41EC12F65D}"/>
              </a:ext>
            </a:extLst>
          </p:cNvPr>
          <p:cNvSpPr/>
          <p:nvPr/>
        </p:nvSpPr>
        <p:spPr>
          <a:xfrm>
            <a:off x="2229265" y="2780478"/>
            <a:ext cx="1364776" cy="1364776"/>
          </a:xfrm>
          <a:prstGeom prst="mathPlus">
            <a:avLst>
              <a:gd name="adj1" fmla="val 952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Равно 2">
            <a:extLst>
              <a:ext uri="{FF2B5EF4-FFF2-40B4-BE49-F238E27FC236}">
                <a16:creationId xmlns:a16="http://schemas.microsoft.com/office/drawing/2014/main" id="{065C997E-7E84-482D-B1C3-D016D9804792}"/>
              </a:ext>
            </a:extLst>
          </p:cNvPr>
          <p:cNvSpPr/>
          <p:nvPr/>
        </p:nvSpPr>
        <p:spPr>
          <a:xfrm>
            <a:off x="6683269" y="2809308"/>
            <a:ext cx="1239383" cy="1239383"/>
          </a:xfrm>
          <a:prstGeom prst="mathEqual">
            <a:avLst>
              <a:gd name="adj1" fmla="val 13609"/>
              <a:gd name="adj2" fmla="val 1176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90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9DFA66C-2BBE-48DE-8934-E448B15E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87"/>
            <a:ext cx="10515600" cy="808582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Концепция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540FA-2F36-4DB5-83C3-0142C020B129}"/>
              </a:ext>
            </a:extLst>
          </p:cNvPr>
          <p:cNvSpPr txBox="1"/>
          <p:nvPr/>
        </p:nvSpPr>
        <p:spPr>
          <a:xfrm>
            <a:off x="146646" y="6037517"/>
            <a:ext cx="376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Опорный проект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B3CC55-4A18-4CD7-A041-3303A5C4C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414"/>
          <a:stretch/>
        </p:blipFill>
        <p:spPr>
          <a:xfrm>
            <a:off x="1812460" y="1234625"/>
            <a:ext cx="2034341" cy="1887512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43269A-90CD-40E8-9A2C-433234EC9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2" b="97460" l="15667" r="81667">
                        <a14:foregroundMark x1="19083" y1="27619" x2="19083" y2="39048"/>
                        <a14:foregroundMark x1="17083" y1="40317" x2="15667" y2="43492"/>
                        <a14:foregroundMark x1="24667" y1="48254" x2="28583" y2="47460"/>
                        <a14:foregroundMark x1="64083" y1="8730" x2="61333" y2="7460"/>
                        <a14:foregroundMark x1="77000" y1="22857" x2="78167" y2="26349"/>
                        <a14:foregroundMark x1="80250" y1="34603" x2="81667" y2="38254"/>
                        <a14:foregroundMark x1="39000" y1="93968" x2="36417" y2="97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11" r="16754"/>
          <a:stretch/>
        </p:blipFill>
        <p:spPr>
          <a:xfrm>
            <a:off x="552061" y="3842626"/>
            <a:ext cx="2954150" cy="222084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40868-4441-48E3-A035-2711CDA1CD6B}"/>
              </a:ext>
            </a:extLst>
          </p:cNvPr>
          <p:cNvSpPr txBox="1"/>
          <p:nvPr/>
        </p:nvSpPr>
        <p:spPr>
          <a:xfrm>
            <a:off x="947140" y="3109160"/>
            <a:ext cx="376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Полигон для апробации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EE748-D1D0-46A7-9A3B-44BA22608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09" y="1234625"/>
            <a:ext cx="2897966" cy="1510641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6851F7-AA4E-4B03-A619-F14060E340DC}"/>
              </a:ext>
            </a:extLst>
          </p:cNvPr>
          <p:cNvSpPr txBox="1"/>
          <p:nvPr/>
        </p:nvSpPr>
        <p:spPr>
          <a:xfrm>
            <a:off x="4673092" y="2745266"/>
            <a:ext cx="414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Крепление полезной нагрузки</a:t>
            </a:r>
          </a:p>
        </p:txBody>
      </p:sp>
    </p:spTree>
    <p:extLst>
      <p:ext uri="{BB962C8B-B14F-4D97-AF65-F5344CB8AC3E}">
        <p14:creationId xmlns:p14="http://schemas.microsoft.com/office/powerpoint/2010/main" val="298496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2FB473E-32FF-4466-B320-20523B6D5031}"/>
              </a:ext>
            </a:extLst>
          </p:cNvPr>
          <p:cNvSpPr/>
          <p:nvPr/>
        </p:nvSpPr>
        <p:spPr>
          <a:xfrm>
            <a:off x="5978846" y="152633"/>
            <a:ext cx="5263506" cy="1779940"/>
          </a:xfrm>
          <a:prstGeom prst="roundRect">
            <a:avLst/>
          </a:prstGeom>
          <a:solidFill>
            <a:schemeClr val="bg2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Целью проекта является создание мобильной модели робота на гибридных движителях, выполненных в виде лап.</a:t>
            </a:r>
          </a:p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7773623-F07A-4E28-994D-862D99361F3F}"/>
              </a:ext>
            </a:extLst>
          </p:cNvPr>
          <p:cNvSpPr/>
          <p:nvPr/>
        </p:nvSpPr>
        <p:spPr>
          <a:xfrm>
            <a:off x="348343" y="368579"/>
            <a:ext cx="3904343" cy="7163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+mj-lt"/>
              </a:rPr>
              <a:t>провести анализ аналогов и прототипов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98B5537-B24F-4509-8797-E7C02BB34EA2}"/>
              </a:ext>
            </a:extLst>
          </p:cNvPr>
          <p:cNvSpPr/>
          <p:nvPr/>
        </p:nvSpPr>
        <p:spPr>
          <a:xfrm>
            <a:off x="348343" y="1695349"/>
            <a:ext cx="3904343" cy="11555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сформулировать техническое задание для разработки робота</a:t>
            </a:r>
            <a:endParaRPr lang="ru-RU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DB2652D-B70C-4B62-961A-845A0D29739F}"/>
              </a:ext>
            </a:extLst>
          </p:cNvPr>
          <p:cNvSpPr/>
          <p:nvPr/>
        </p:nvSpPr>
        <p:spPr>
          <a:xfrm>
            <a:off x="348343" y="3461280"/>
            <a:ext cx="3904343" cy="11555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создать подробную 3D модель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шестилапого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робота</a:t>
            </a:r>
            <a:endParaRPr lang="ru-RU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B799EFF-49C3-4FF7-BED5-8DB154AF540D}"/>
              </a:ext>
            </a:extLst>
          </p:cNvPr>
          <p:cNvSpPr/>
          <p:nvPr/>
        </p:nvSpPr>
        <p:spPr>
          <a:xfrm>
            <a:off x="5791199" y="2108963"/>
            <a:ext cx="3802743" cy="11555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изготовить детали и плату навесного монтажа</a:t>
            </a:r>
            <a:endParaRPr lang="ru-RU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DC68A0D-1C93-4396-93B9-F95742A625F0}"/>
              </a:ext>
            </a:extLst>
          </p:cNvPr>
          <p:cNvSpPr/>
          <p:nvPr/>
        </p:nvSpPr>
        <p:spPr>
          <a:xfrm>
            <a:off x="348343" y="5227211"/>
            <a:ext cx="3904343" cy="11555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создать схему соединений компонентов на электронной плате</a:t>
            </a:r>
            <a:endParaRPr lang="ru-RU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F1DBF38A-BF03-4BFA-A7D3-AA5395BCA117}"/>
              </a:ext>
            </a:extLst>
          </p:cNvPr>
          <p:cNvSpPr/>
          <p:nvPr/>
        </p:nvSpPr>
        <p:spPr>
          <a:xfrm>
            <a:off x="5791199" y="3842263"/>
            <a:ext cx="3802743" cy="11555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разработать и отладить программное обеспечение робота</a:t>
            </a:r>
            <a:endParaRPr lang="ru-RU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CAC6221F-5CD4-4B0C-8413-6CCA066EE9F9}"/>
              </a:ext>
            </a:extLst>
          </p:cNvPr>
          <p:cNvSpPr/>
          <p:nvPr/>
        </p:nvSpPr>
        <p:spPr>
          <a:xfrm>
            <a:off x="5791199" y="5347052"/>
            <a:ext cx="5638801" cy="1358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провести тестирование робота, внести необходимые модификации на основании обнаруженных недочетов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C65F060-AA27-4B2E-8B03-A5E22815BFF2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300515" y="1084951"/>
            <a:ext cx="0" cy="6103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72FD9D02-BCBB-4DDE-ABC5-85AC5D915F9C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300515" y="2850882"/>
            <a:ext cx="0" cy="6103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95CC423F-26FF-4158-AB18-9465509CC401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2300515" y="4616813"/>
            <a:ext cx="0" cy="6103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изогнутый 32">
            <a:extLst>
              <a:ext uri="{FF2B5EF4-FFF2-40B4-BE49-F238E27FC236}">
                <a16:creationId xmlns:a16="http://schemas.microsoft.com/office/drawing/2014/main" id="{AF024291-FC2C-4348-8395-37F8CEB785A9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4252686" y="2686730"/>
            <a:ext cx="1538513" cy="3118248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710657DC-0546-46A5-ADF3-EE86AC42749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7692571" y="3264496"/>
            <a:ext cx="0" cy="5777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изогнутый 39">
            <a:extLst>
              <a:ext uri="{FF2B5EF4-FFF2-40B4-BE49-F238E27FC236}">
                <a16:creationId xmlns:a16="http://schemas.microsoft.com/office/drawing/2014/main" id="{822F9B40-C03D-421B-BDBC-7DECED9671D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593942" y="4420030"/>
            <a:ext cx="667658" cy="92702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7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9F58D440-7B8E-44ED-9760-6A69AE8D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982" y="199506"/>
            <a:ext cx="7448035" cy="80464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cs typeface="Arial" panose="020B0604020202020204" pitchFamily="34" charset="0"/>
              </a:rPr>
              <a:t>Проектирование корпуса робота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70440C-A24A-4554-B971-2A966F4C5F0B}"/>
              </a:ext>
            </a:extLst>
          </p:cNvPr>
          <p:cNvPicPr/>
          <p:nvPr/>
        </p:nvPicPr>
        <p:blipFill rotWithShape="1">
          <a:blip r:embed="rId3"/>
          <a:srcRect l="9596" t="5147" r="8207" b="7746"/>
          <a:stretch/>
        </p:blipFill>
        <p:spPr bwMode="auto">
          <a:xfrm>
            <a:off x="181401" y="1096068"/>
            <a:ext cx="3776736" cy="2676324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A3D9DC-83CA-4B6D-8FBB-3039B819E2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0" b="99273" l="10000" r="90000">
                        <a14:foregroundMark x1="30000" y1="67071" x2="27939" y2="65172"/>
                        <a14:foregroundMark x1="39364" y1="54828" x2="41273" y2="53333"/>
                        <a14:foregroundMark x1="34909" y1="71515" x2="37152" y2="71313"/>
                        <a14:foregroundMark x1="39364" y1="74707" x2="41121" y2="74061"/>
                        <a14:foregroundMark x1="42848" y1="77657" x2="44606" y2="77657"/>
                        <a14:foregroundMark x1="48091" y1="82545" x2="49697" y2="82545"/>
                        <a14:foregroundMark x1="53333" y1="86990" x2="57303" y2="88485"/>
                        <a14:foregroundMark x1="59697" y1="92081" x2="61121" y2="91636"/>
                        <a14:foregroundMark x1="62848" y1="92687" x2="64121" y2="92687"/>
                        <a14:foregroundMark x1="66030" y1="94828" x2="65091" y2="97131"/>
                        <a14:foregroundMark x1="65091" y1="93131" x2="68727" y2="87919"/>
                        <a14:foregroundMark x1="68727" y1="87919" x2="68879" y2="86788"/>
                        <a14:foregroundMark x1="64909" y1="93737" x2="63485" y2="99273"/>
                        <a14:foregroundMark x1="69364" y1="84040" x2="75242" y2="70909"/>
                        <a14:foregroundMark x1="74455" y1="68768" x2="78091" y2="61576"/>
                        <a14:foregroundMark x1="79848" y1="52929" x2="80303" y2="52485"/>
                        <a14:foregroundMark x1="65727" y1="30465" x2="67303" y2="30707"/>
                        <a14:foregroundMark x1="63970" y1="34061" x2="66970" y2="34061"/>
                        <a14:foregroundMark x1="77909" y1="32000" x2="76000" y2="32000"/>
                        <a14:foregroundMark x1="71242" y1="30222" x2="74515" y2="30909"/>
                        <a14:foregroundMark x1="25508" y1="51840" x2="29360" y2="47028"/>
                        <a14:backgroundMark x1="20485" y1="39596" x2="32848" y2="30263"/>
                        <a14:backgroundMark x1="32061" y1="46141" x2="35091" y2="46343"/>
                        <a14:backgroundMark x1="50485" y1="29616" x2="51273" y2="29859"/>
                        <a14:backgroundMark x1="51273" y1="29010" x2="51758" y2="29859"/>
                        <a14:backgroundMark x1="48576" y1="30707" x2="51424" y2="30263"/>
                        <a14:backgroundMark x1="65242" y1="31758" x2="66970" y2="31313"/>
                        <a14:backgroundMark x1="62848" y1="30263" x2="64121" y2="30909"/>
                        <a14:backgroundMark x1="67152" y1="31515" x2="67939" y2="31758"/>
                        <a14:backgroundMark x1="70000" y1="31758" x2="71424" y2="31758"/>
                        <a14:backgroundMark x1="71273" y1="31960" x2="73636" y2="33212"/>
                        <a14:backgroundMark x1="75091" y1="33131" x2="75667" y2="33010"/>
                        <a14:backgroundMark x1="76667" y1="33899" x2="77091" y2="33657"/>
                        <a14:backgroundMark x1="78576" y1="34222" x2="79000" y2="34101"/>
                        <a14:backgroundMark x1="25508" y1="53457" x2="28814" y2="49090"/>
                        <a14:backgroundMark x1="28268" y1="52002" x2="29785" y2="49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22778" r="11042"/>
          <a:stretch/>
        </p:blipFill>
        <p:spPr>
          <a:xfrm>
            <a:off x="4213308" y="2052937"/>
            <a:ext cx="3724218" cy="335059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B1881-9926-471C-A39C-1C8477AC4AE0}"/>
              </a:ext>
            </a:extLst>
          </p:cNvPr>
          <p:cNvSpPr txBox="1"/>
          <p:nvPr/>
        </p:nvSpPr>
        <p:spPr>
          <a:xfrm>
            <a:off x="193158" y="3864306"/>
            <a:ext cx="376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Стаканы для центральных моторов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E4C58-0175-4B71-ACC0-5361F59AD0E4}"/>
              </a:ext>
            </a:extLst>
          </p:cNvPr>
          <p:cNvSpPr txBox="1"/>
          <p:nvPr/>
        </p:nvSpPr>
        <p:spPr>
          <a:xfrm>
            <a:off x="4192927" y="5403529"/>
            <a:ext cx="376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Каркас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773D4-F2F7-452C-BD97-51EBA4011F29}"/>
              </a:ext>
            </a:extLst>
          </p:cNvPr>
          <p:cNvSpPr txBox="1"/>
          <p:nvPr/>
        </p:nvSpPr>
        <p:spPr>
          <a:xfrm>
            <a:off x="7937526" y="3772392"/>
            <a:ext cx="376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Коническая передача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FC8C1E-F24B-4E70-8A18-062A29A8E12B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01" b="96658" l="9861" r="90339">
                        <a14:foregroundMark x1="47908" y1="50619" x2="73506" y2="31064"/>
                        <a14:foregroundMark x1="51295" y1="53713" x2="49303" y2="54208"/>
                        <a14:foregroundMark x1="48307" y1="50371" x2="47908" y2="52351"/>
                        <a14:foregroundMark x1="47112" y1="49752" x2="48705" y2="52847"/>
                        <a14:foregroundMark x1="47610" y1="49134" x2="46813" y2="49134"/>
                        <a14:foregroundMark x1="59363" y1="44802" x2="64542" y2="42946"/>
                        <a14:foregroundMark x1="64143" y1="47772" x2="69124" y2="39851"/>
                        <a14:foregroundMark x1="58765" y1="34777" x2="57171" y2="36386"/>
                        <a14:foregroundMark x1="55478" y1="37500" x2="56375" y2="36139"/>
                        <a14:foregroundMark x1="55876" y1="36510" x2="52888" y2="37748"/>
                        <a14:foregroundMark x1="75398" y1="29579" x2="77390" y2="26980"/>
                        <a14:foregroundMark x1="75996" y1="25619" x2="78486" y2="30074"/>
                        <a14:foregroundMark x1="60259" y1="90594" x2="59861" y2="92698"/>
                        <a14:foregroundMark x1="89143" y1="60025" x2="90438" y2="58292"/>
                        <a14:foregroundMark x1="42131" y1="59530" x2="49303" y2="63366"/>
                        <a14:foregroundMark x1="48606" y1="61386" x2="46912" y2="59901"/>
                        <a14:foregroundMark x1="44920" y1="63490" x2="45219" y2="65594"/>
                        <a14:foregroundMark x1="46116" y1="65842" x2="45817" y2="67203"/>
                        <a14:foregroundMark x1="45817" y1="57178" x2="45120" y2="53094"/>
                        <a14:foregroundMark x1="42331" y1="55569" x2="41733" y2="56188"/>
                        <a14:foregroundMark x1="42430" y1="54084" x2="42430" y2="54084"/>
                        <a14:foregroundMark x1="40637" y1="53960" x2="39542" y2="55074"/>
                        <a14:foregroundMark x1="38745" y1="54332" x2="37251" y2="53218"/>
                        <a14:foregroundMark x1="39641" y1="53094" x2="39641" y2="53094"/>
                        <a14:foregroundMark x1="37948" y1="54084" x2="36255" y2="56683"/>
                        <a14:foregroundMark x1="35359" y1="54208" x2="34163" y2="56931"/>
                        <a14:foregroundMark x1="31972" y1="45173" x2="31076" y2="42822"/>
                        <a14:foregroundMark x1="34064" y1="44183" x2="30279" y2="44183"/>
                        <a14:foregroundMark x1="33765" y1="50124" x2="32570" y2="51485"/>
                        <a14:foregroundMark x1="60857" y1="45050" x2="62550" y2="47277"/>
                        <a14:foregroundMark x1="61056" y1="53218" x2="61056" y2="53218"/>
                        <a14:foregroundMark x1="59861" y1="96658" x2="59462" y2="96658"/>
                        <a14:foregroundMark x1="21414" y1="51114" x2="21414" y2="51114"/>
                        <a14:foregroundMark x1="21614" y1="49010" x2="21614" y2="49010"/>
                        <a14:backgroundMark x1="16235" y1="56188" x2="16235" y2="56188"/>
                        <a14:backgroundMark x1="17530" y1="56312" x2="17530" y2="53960"/>
                        <a14:backgroundMark x1="27888" y1="49629" x2="27888" y2="49381"/>
                        <a14:backgroundMark x1="39940" y1="51114" x2="39940" y2="51114"/>
                      </a14:backgroundRemoval>
                    </a14:imgEffect>
                  </a14:imgLayer>
                </a14:imgProps>
              </a:ext>
            </a:extLst>
          </a:blip>
          <a:srcRect l="19709" t="22190" r="7004" b="2521"/>
          <a:stretch/>
        </p:blipFill>
        <p:spPr bwMode="auto">
          <a:xfrm>
            <a:off x="8119804" y="917088"/>
            <a:ext cx="3400425" cy="281114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78886AC5-72D9-4C59-BE8F-3CDD0DB794DB}"/>
                  </a:ext>
                </a:extLst>
              </p14:cNvPr>
              <p14:cNvContentPartPr/>
              <p14:nvPr/>
            </p14:nvContentPartPr>
            <p14:xfrm>
              <a:off x="4406860" y="2980350"/>
              <a:ext cx="70560" cy="156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78886AC5-72D9-4C59-BE8F-3CDD0DB794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3860" y="2917710"/>
                <a:ext cx="1962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45EBAFE-0824-4EAF-92DF-69A8AFA1F082}"/>
                  </a:ext>
                </a:extLst>
              </p14:cNvPr>
              <p14:cNvContentPartPr/>
              <p14:nvPr/>
            </p14:nvContentPartPr>
            <p14:xfrm>
              <a:off x="4293820" y="2115630"/>
              <a:ext cx="1377000" cy="12150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45EBAFE-0824-4EAF-92DF-69A8AFA1F0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0820" y="2052990"/>
                <a:ext cx="1502640" cy="13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853219D9-31B2-4AE5-8900-14773D21848B}"/>
                  </a:ext>
                </a:extLst>
              </p14:cNvPr>
              <p14:cNvContentPartPr/>
              <p14:nvPr/>
            </p14:nvContentPartPr>
            <p14:xfrm>
              <a:off x="4933900" y="2826270"/>
              <a:ext cx="261000" cy="2343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853219D9-31B2-4AE5-8900-14773D2184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0900" y="2763630"/>
                <a:ext cx="386640" cy="36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D77E8B5-8AD7-4086-B543-F4D84DD6DA13}"/>
              </a:ext>
            </a:extLst>
          </p:cNvPr>
          <p:cNvGrpSpPr/>
          <p:nvPr/>
        </p:nvGrpSpPr>
        <p:grpSpPr>
          <a:xfrm>
            <a:off x="6530860" y="2369070"/>
            <a:ext cx="981720" cy="271080"/>
            <a:chOff x="6530860" y="2369070"/>
            <a:chExt cx="98172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F862D96B-3EB9-444C-B64D-ED4FDC223411}"/>
                    </a:ext>
                  </a:extLst>
                </p14:cNvPr>
                <p14:cNvContentPartPr/>
                <p14:nvPr/>
              </p14:nvContentPartPr>
              <p14:xfrm>
                <a:off x="6530860" y="2369070"/>
                <a:ext cx="245160" cy="10764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F862D96B-3EB9-444C-B64D-ED4FDC2234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67860" y="2306430"/>
                  <a:ext cx="370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B322B86C-8F26-4A71-8B53-7A8FF05BE908}"/>
                    </a:ext>
                  </a:extLst>
                </p14:cNvPr>
                <p14:cNvContentPartPr/>
                <p14:nvPr/>
              </p14:nvContentPartPr>
              <p14:xfrm>
                <a:off x="6800500" y="2438190"/>
                <a:ext cx="183600" cy="7776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B322B86C-8F26-4A71-8B53-7A8FF05BE9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7500" y="2375190"/>
                  <a:ext cx="309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1B32CBA3-B5E3-47CE-AB5A-8871EFCBEA4F}"/>
                    </a:ext>
                  </a:extLst>
                </p14:cNvPr>
                <p14:cNvContentPartPr/>
                <p14:nvPr/>
              </p14:nvContentPartPr>
              <p14:xfrm>
                <a:off x="6679900" y="2427390"/>
                <a:ext cx="260640" cy="9360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1B32CBA3-B5E3-47CE-AB5A-8871EFCBEA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17260" y="2364390"/>
                  <a:ext cx="386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9EC3AA2E-9371-46E7-9C93-B75A21CE5E7C}"/>
                    </a:ext>
                  </a:extLst>
                </p14:cNvPr>
                <p14:cNvContentPartPr/>
                <p14:nvPr/>
              </p14:nvContentPartPr>
              <p14:xfrm>
                <a:off x="7010020" y="2508030"/>
                <a:ext cx="502560" cy="1321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9EC3AA2E-9371-46E7-9C93-B75A21CE5E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47020" y="2445030"/>
                  <a:ext cx="628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91E47010-437F-499F-8FBD-0B2BE6000467}"/>
                    </a:ext>
                  </a:extLst>
                </p14:cNvPr>
                <p14:cNvContentPartPr/>
                <p14:nvPr/>
              </p14:nvContentPartPr>
              <p14:xfrm>
                <a:off x="6903100" y="2456910"/>
                <a:ext cx="551880" cy="11484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91E47010-437F-499F-8FBD-0B2BE60004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40100" y="2394270"/>
                  <a:ext cx="67752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E35B7896-37E3-432A-805C-C40CB9E357F0}"/>
                  </a:ext>
                </a:extLst>
              </p14:cNvPr>
              <p14:cNvContentPartPr/>
              <p14:nvPr/>
            </p14:nvContentPartPr>
            <p14:xfrm>
              <a:off x="899389" y="521909"/>
              <a:ext cx="360" cy="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E35B7896-37E3-432A-805C-C40CB9E357F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6749" y="45926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5EFAA136-E5EA-429A-8BA4-7D596986C387}"/>
                  </a:ext>
                </a:extLst>
              </p14:cNvPr>
              <p14:cNvContentPartPr/>
              <p14:nvPr/>
            </p14:nvContentPartPr>
            <p14:xfrm>
              <a:off x="2924749" y="5447069"/>
              <a:ext cx="36000" cy="15516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5EFAA136-E5EA-429A-8BA4-7D596986C3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61749" y="5384429"/>
                <a:ext cx="161640" cy="2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617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9F58D440-7B8E-44ED-9760-6A69AE8D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982" y="299259"/>
            <a:ext cx="7448035" cy="80464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cs typeface="Arial" panose="020B0604020202020204" pitchFamily="34" charset="0"/>
              </a:rPr>
              <a:t>Проектирование конических передач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189F0A-04FA-4382-9D09-28E4A7422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21" y="1774209"/>
            <a:ext cx="9695758" cy="4592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82D31F-577A-4B82-8B55-2989B89EA8D6}"/>
              </a:ext>
            </a:extLst>
          </p:cNvPr>
          <p:cNvSpPr txBox="1"/>
          <p:nvPr/>
        </p:nvSpPr>
        <p:spPr>
          <a:xfrm>
            <a:off x="9724483" y="5077683"/>
            <a:ext cx="107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Мотор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0C5178F6-9B29-491B-A963-866E0E958455}"/>
              </a:ext>
            </a:extLst>
          </p:cNvPr>
          <p:cNvCxnSpPr>
            <a:cxnSpLocks/>
          </p:cNvCxnSpPr>
          <p:nvPr/>
        </p:nvCxnSpPr>
        <p:spPr>
          <a:xfrm flipH="1" flipV="1">
            <a:off x="8434316" y="3671248"/>
            <a:ext cx="1385702" cy="15024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6FF7AE-9BB9-4791-B0AA-608B53B35D5B}"/>
              </a:ext>
            </a:extLst>
          </p:cNvPr>
          <p:cNvSpPr txBox="1"/>
          <p:nvPr/>
        </p:nvSpPr>
        <p:spPr>
          <a:xfrm>
            <a:off x="6234344" y="5308515"/>
            <a:ext cx="237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Корпус передачи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72C7882-AD86-444E-93BC-911F16BE5009}"/>
              </a:ext>
            </a:extLst>
          </p:cNvPr>
          <p:cNvCxnSpPr>
            <a:cxnSpLocks/>
          </p:cNvCxnSpPr>
          <p:nvPr/>
        </p:nvCxnSpPr>
        <p:spPr>
          <a:xfrm flipH="1" flipV="1">
            <a:off x="4380931" y="4599296"/>
            <a:ext cx="1911192" cy="9400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9B1D38-5556-4A1B-8558-DE2630F87725}"/>
              </a:ext>
            </a:extLst>
          </p:cNvPr>
          <p:cNvSpPr txBox="1"/>
          <p:nvPr/>
        </p:nvSpPr>
        <p:spPr>
          <a:xfrm>
            <a:off x="362742" y="5573360"/>
            <a:ext cx="237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Ведомый вал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962C96C-3F08-4529-8615-F48DAFFA22E8}"/>
              </a:ext>
            </a:extLst>
          </p:cNvPr>
          <p:cNvCxnSpPr>
            <a:cxnSpLocks/>
          </p:cNvCxnSpPr>
          <p:nvPr/>
        </p:nvCxnSpPr>
        <p:spPr>
          <a:xfrm flipV="1">
            <a:off x="2511188" y="5199333"/>
            <a:ext cx="901709" cy="5708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477C19-BC05-4A67-99EB-2F7BEA0DBEAD}"/>
              </a:ext>
            </a:extLst>
          </p:cNvPr>
          <p:cNvSpPr txBox="1"/>
          <p:nvPr/>
        </p:nvSpPr>
        <p:spPr>
          <a:xfrm>
            <a:off x="143503" y="1197085"/>
            <a:ext cx="237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Подшипниковый узел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53A43BB-36D4-426F-B59F-21D1E01A67DC}"/>
              </a:ext>
            </a:extLst>
          </p:cNvPr>
          <p:cNvCxnSpPr>
            <a:cxnSpLocks/>
          </p:cNvCxnSpPr>
          <p:nvPr/>
        </p:nvCxnSpPr>
        <p:spPr>
          <a:xfrm>
            <a:off x="2079750" y="1652174"/>
            <a:ext cx="882292" cy="4183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70CE0848-578D-44C3-8F71-0EEECA3E718D}"/>
              </a:ext>
            </a:extLst>
          </p:cNvPr>
          <p:cNvCxnSpPr>
            <a:cxnSpLocks/>
          </p:cNvCxnSpPr>
          <p:nvPr/>
        </p:nvCxnSpPr>
        <p:spPr>
          <a:xfrm>
            <a:off x="2079750" y="1652174"/>
            <a:ext cx="882292" cy="28768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F9E76E8-7D55-4AB4-A933-CEEAFCDCD440}"/>
              </a:ext>
            </a:extLst>
          </p:cNvPr>
          <p:cNvSpPr txBox="1"/>
          <p:nvPr/>
        </p:nvSpPr>
        <p:spPr>
          <a:xfrm>
            <a:off x="5011147" y="1460462"/>
            <a:ext cx="2377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Конические шестерни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43673DD-3E0C-4A2C-B407-C7BC1C94C71D}"/>
              </a:ext>
            </a:extLst>
          </p:cNvPr>
          <p:cNvCxnSpPr>
            <a:cxnSpLocks/>
          </p:cNvCxnSpPr>
          <p:nvPr/>
        </p:nvCxnSpPr>
        <p:spPr>
          <a:xfrm flipH="1">
            <a:off x="4017692" y="1946444"/>
            <a:ext cx="1591538" cy="10542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4E2B4028-F179-4FF5-8637-B18DFE92E763}"/>
              </a:ext>
            </a:extLst>
          </p:cNvPr>
          <p:cNvCxnSpPr>
            <a:cxnSpLocks/>
          </p:cNvCxnSpPr>
          <p:nvPr/>
        </p:nvCxnSpPr>
        <p:spPr>
          <a:xfrm flipH="1">
            <a:off x="3757686" y="1946444"/>
            <a:ext cx="1851544" cy="7015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22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трелка: шеврон 11">
            <a:extLst>
              <a:ext uri="{FF2B5EF4-FFF2-40B4-BE49-F238E27FC236}">
                <a16:creationId xmlns:a16="http://schemas.microsoft.com/office/drawing/2014/main" id="{F2FD4916-C01D-4B0E-BA1A-CB2920F69A88}"/>
              </a:ext>
            </a:extLst>
          </p:cNvPr>
          <p:cNvSpPr>
            <a:spLocks noChangeAspect="1"/>
          </p:cNvSpPr>
          <p:nvPr/>
        </p:nvSpPr>
        <p:spPr>
          <a:xfrm>
            <a:off x="2201972" y="893899"/>
            <a:ext cx="3505317" cy="3137894"/>
          </a:xfrm>
          <a:prstGeom prst="chevron">
            <a:avLst>
              <a:gd name="adj" fmla="val 38515"/>
            </a:avLst>
          </a:prstGeom>
          <a:blipFill dpi="0" rotWithShape="1">
            <a:blip r:embed="rId3"/>
            <a:srcRect/>
            <a:tile tx="742950" ty="95250" sx="77000" sy="77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3E5EE-7ED9-45EA-925C-9D9C25C95AE0}"/>
              </a:ext>
            </a:extLst>
          </p:cNvPr>
          <p:cNvSpPr txBox="1"/>
          <p:nvPr/>
        </p:nvSpPr>
        <p:spPr>
          <a:xfrm>
            <a:off x="2050167" y="4008566"/>
            <a:ext cx="223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Прототип лапы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8A933-01BB-4089-A17F-CBC227759374}"/>
              </a:ext>
            </a:extLst>
          </p:cNvPr>
          <p:cNvSpPr txBox="1"/>
          <p:nvPr/>
        </p:nvSpPr>
        <p:spPr>
          <a:xfrm>
            <a:off x="201037" y="4008566"/>
            <a:ext cx="189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Прототип лапы 1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314B0E7-4A69-4C4E-ACEF-EDECBB32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982" y="-50519"/>
            <a:ext cx="7448035" cy="804648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cs typeface="Arial" panose="020B0604020202020204" pitchFamily="34" charset="0"/>
              </a:rPr>
              <a:t>Проектирование лап</a:t>
            </a:r>
          </a:p>
        </p:txBody>
      </p:sp>
      <p:sp>
        <p:nvSpPr>
          <p:cNvPr id="4" name="Стрелка: пятиугольник 3">
            <a:extLst>
              <a:ext uri="{FF2B5EF4-FFF2-40B4-BE49-F238E27FC236}">
                <a16:creationId xmlns:a16="http://schemas.microsoft.com/office/drawing/2014/main" id="{1F62DA1F-D0D6-4620-A72F-DEE32D75D299}"/>
              </a:ext>
            </a:extLst>
          </p:cNvPr>
          <p:cNvSpPr>
            <a:spLocks noChangeAspect="1"/>
          </p:cNvSpPr>
          <p:nvPr/>
        </p:nvSpPr>
        <p:spPr>
          <a:xfrm>
            <a:off x="392843" y="893899"/>
            <a:ext cx="3032690" cy="3137894"/>
          </a:xfrm>
          <a:prstGeom prst="homePlate">
            <a:avLst>
              <a:gd name="adj" fmla="val 40101"/>
            </a:avLst>
          </a:prstGeom>
          <a:blipFill dpi="0" rotWithShape="1">
            <a:blip r:embed="rId4"/>
            <a:srcRect/>
            <a:tile tx="127000" ty="12700" sx="77000" sy="77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6290A4-B5E5-4AB9-B460-8C764B4DB2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4" t="15872" r="42850" b="25834"/>
          <a:stretch/>
        </p:blipFill>
        <p:spPr>
          <a:xfrm>
            <a:off x="5424483" y="4366895"/>
            <a:ext cx="1810923" cy="2395097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BB65F8-5E2A-47DD-9982-C0C80E28133C}"/>
              </a:ext>
            </a:extLst>
          </p:cNvPr>
          <p:cNvSpPr txBox="1"/>
          <p:nvPr/>
        </p:nvSpPr>
        <p:spPr>
          <a:xfrm>
            <a:off x="4220855" y="4008566"/>
            <a:ext cx="258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Прототип лапы 3</a:t>
            </a:r>
          </a:p>
        </p:txBody>
      </p:sp>
      <p:sp>
        <p:nvSpPr>
          <p:cNvPr id="16" name="Стрелка: шеврон 15">
            <a:extLst>
              <a:ext uri="{FF2B5EF4-FFF2-40B4-BE49-F238E27FC236}">
                <a16:creationId xmlns:a16="http://schemas.microsoft.com/office/drawing/2014/main" id="{343CE71A-04B5-4E2A-BFF7-A1D8313B2920}"/>
              </a:ext>
            </a:extLst>
          </p:cNvPr>
          <p:cNvSpPr>
            <a:spLocks noChangeAspect="1"/>
          </p:cNvSpPr>
          <p:nvPr/>
        </p:nvSpPr>
        <p:spPr>
          <a:xfrm>
            <a:off x="4493400" y="893898"/>
            <a:ext cx="3370235" cy="3137894"/>
          </a:xfrm>
          <a:prstGeom prst="chevron">
            <a:avLst>
              <a:gd name="adj" fmla="val 38515"/>
            </a:avLst>
          </a:prstGeom>
          <a:blipFill dpi="0" rotWithShape="1">
            <a:blip r:embed="rId6"/>
            <a:srcRect/>
            <a:tile tx="742950" ty="139700" sx="77000" sy="77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121D032-C2C1-4350-9A7B-0B1DDFC019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t="10996" r="44311" b="66399"/>
          <a:stretch/>
        </p:blipFill>
        <p:spPr>
          <a:xfrm>
            <a:off x="201037" y="4573436"/>
            <a:ext cx="2690885" cy="1982018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BDF5145-28C9-4729-B9E1-FEC2EE82F0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40" t="14018" r="8381"/>
          <a:stretch/>
        </p:blipFill>
        <p:spPr>
          <a:xfrm>
            <a:off x="3121985" y="4735849"/>
            <a:ext cx="2072435" cy="1657191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3CE0D2D-E999-40B2-9298-1CD9DCBEFC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5"/>
          <a:stretch/>
        </p:blipFill>
        <p:spPr>
          <a:xfrm>
            <a:off x="8016602" y="924605"/>
            <a:ext cx="3974361" cy="3271816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CCDFE2-E58E-4522-A49E-E91DBB97F1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569" b="96482" l="36978" r="94595">
                        <a14:foregroundMark x1="59951" y1="11301" x2="55528" y2="11194"/>
                        <a14:foregroundMark x1="92752" y1="42537" x2="94963" y2="47974"/>
                        <a14:foregroundMark x1="39803" y1="84328" x2="41400" y2="84328"/>
                        <a14:foregroundMark x1="40172" y1="83156" x2="42752" y2="83369"/>
                        <a14:foregroundMark x1="42998" y1="85928" x2="40418" y2="85181"/>
                        <a14:foregroundMark x1="45700" y1="86567" x2="39066" y2="84328"/>
                        <a14:foregroundMark x1="43857" y1="86354" x2="41646" y2="84222"/>
                        <a14:foregroundMark x1="48034" y1="93177" x2="45086" y2="92324"/>
                        <a14:foregroundMark x1="44103" y1="94563" x2="45700" y2="94563"/>
                        <a14:foregroundMark x1="45946" y1="94563" x2="41769" y2="93284"/>
                        <a14:foregroundMark x1="44840" y1="93284" x2="43243" y2="96482"/>
                        <a14:foregroundMark x1="48280" y1="8955" x2="46437" y2="7569"/>
                        <a14:foregroundMark x1="50491" y1="8742" x2="46683" y2="7996"/>
                        <a14:foregroundMark x1="52334" y1="8529" x2="48526" y2="8209"/>
                        <a14:foregroundMark x1="51720" y1="8529" x2="56511" y2="9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86" t="2428" b="10724"/>
          <a:stretch/>
        </p:blipFill>
        <p:spPr>
          <a:xfrm>
            <a:off x="8944213" y="4344762"/>
            <a:ext cx="1688712" cy="241722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23395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</TotalTime>
  <Words>412</Words>
  <Application>Microsoft Office PowerPoint</Application>
  <PresentationFormat>Широкоэкранный</PresentationFormat>
  <Paragraphs>85</Paragraphs>
  <Slides>15</Slides>
  <Notes>8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Noto Serif</vt:lpstr>
      <vt:lpstr>Times New Roman</vt:lpstr>
      <vt:lpstr>Тема Office</vt:lpstr>
      <vt:lpstr>ПРОЕКТ РОБОТ ЛАПЧИК</vt:lpstr>
      <vt:lpstr>Экстремальная робототехника</vt:lpstr>
      <vt:lpstr>Анализ платформ с различными движителями</vt:lpstr>
      <vt:lpstr>Что такое «Лапа»?</vt:lpstr>
      <vt:lpstr>Концепция робота</vt:lpstr>
      <vt:lpstr>Презентация PowerPoint</vt:lpstr>
      <vt:lpstr>Проектирование корпуса робота</vt:lpstr>
      <vt:lpstr>Проектирование конических передач</vt:lpstr>
      <vt:lpstr>Проектирование лап</vt:lpstr>
      <vt:lpstr>Модификация</vt:lpstr>
      <vt:lpstr>Программное обеспечение</vt:lpstr>
      <vt:lpstr>Программное обеспечение</vt:lpstr>
      <vt:lpstr>Презентация PowerPoint</vt:lpstr>
      <vt:lpstr>Результат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РОБОТ ЛАПЧИК</dc:title>
  <dc:creator>Ivan</dc:creator>
  <cp:lastModifiedBy>Ivan</cp:lastModifiedBy>
  <cp:revision>68</cp:revision>
  <dcterms:created xsi:type="dcterms:W3CDTF">2024-11-26T17:29:37Z</dcterms:created>
  <dcterms:modified xsi:type="dcterms:W3CDTF">2025-02-15T09:31:40Z</dcterms:modified>
</cp:coreProperties>
</file>